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slides/slide47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52"/>
  </p:notesMasterIdLst>
  <p:handoutMasterIdLst>
    <p:handoutMasterId r:id="rId53"/>
  </p:handoutMasterIdLst>
  <p:sldIdLst>
    <p:sldId id="256" r:id="rId2"/>
    <p:sldId id="311" r:id="rId3"/>
    <p:sldId id="312" r:id="rId4"/>
    <p:sldId id="313" r:id="rId5"/>
    <p:sldId id="314" r:id="rId6"/>
    <p:sldId id="315" r:id="rId7"/>
    <p:sldId id="284" r:id="rId8"/>
    <p:sldId id="316" r:id="rId9"/>
    <p:sldId id="317" r:id="rId10"/>
    <p:sldId id="318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298" r:id="rId22"/>
    <p:sldId id="319" r:id="rId23"/>
    <p:sldId id="295" r:id="rId24"/>
    <p:sldId id="266" r:id="rId25"/>
    <p:sldId id="306" r:id="rId26"/>
    <p:sldId id="270" r:id="rId27"/>
    <p:sldId id="320" r:id="rId28"/>
    <p:sldId id="325" r:id="rId29"/>
    <p:sldId id="273" r:id="rId30"/>
    <p:sldId id="336" r:id="rId31"/>
    <p:sldId id="337" r:id="rId32"/>
    <p:sldId id="321" r:id="rId33"/>
    <p:sldId id="322" r:id="rId34"/>
    <p:sldId id="323" r:id="rId35"/>
    <p:sldId id="324" r:id="rId36"/>
    <p:sldId id="283" r:id="rId37"/>
    <p:sldId id="307" r:id="rId38"/>
    <p:sldId id="328" r:id="rId39"/>
    <p:sldId id="326" r:id="rId40"/>
    <p:sldId id="327" r:id="rId41"/>
    <p:sldId id="308" r:id="rId42"/>
    <p:sldId id="309" r:id="rId43"/>
    <p:sldId id="310" r:id="rId44"/>
    <p:sldId id="329" r:id="rId45"/>
    <p:sldId id="330" r:id="rId46"/>
    <p:sldId id="331" r:id="rId47"/>
    <p:sldId id="332" r:id="rId48"/>
    <p:sldId id="333" r:id="rId49"/>
    <p:sldId id="334" r:id="rId50"/>
    <p:sldId id="33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02" autoAdjust="0"/>
    <p:restoredTop sz="94700" autoAdjust="0"/>
  </p:normalViewPr>
  <p:slideViewPr>
    <p:cSldViewPr snapToObjects="1">
      <p:cViewPr varScale="1">
        <p:scale>
          <a:sx n="102" d="100"/>
          <a:sy n="102" d="100"/>
        </p:scale>
        <p:origin x="-1072" y="-112"/>
      </p:cViewPr>
      <p:guideLst>
        <p:guide orient="horz" pos="2832"/>
        <p:guide pos="3312"/>
      </p:guideLst>
    </p:cSldViewPr>
  </p:slideViewPr>
  <p:outlineViewPr>
    <p:cViewPr>
      <p:scale>
        <a:sx n="33" d="100"/>
        <a:sy n="33" d="100"/>
      </p:scale>
      <p:origin x="0" y="4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3AEBE-3B63-E448-8CE5-80049FBA70FA}" type="datetimeFigureOut">
              <a:rPr lang="en-US" smtClean="0"/>
              <a:t>2/3/12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97EF8-C34E-1745-BF43-098D6DB453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690C4-F9B7-8346-8F7F-55D35CB859C4}" type="datetimeFigureOut">
              <a:rPr lang="en-US" smtClean="0"/>
              <a:pPr/>
              <a:t>2/2/12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E0A14-A874-4B46-8AAE-DCB414EF2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0A14-A874-4B46-8AAE-DCB414EF2F2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0A14-A874-4B46-8AAE-DCB414EF2F2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E0AEA-62D7-BC42-9700-755EC134D04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50A9-927D-B241-B2EB-11A474BFC8F9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4879-55C2-A447-A025-EE22CA7B75B3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80F9-F2C1-364A-8444-83177BC74886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14E2-B3C4-DD47-950F-307EDBAAAB41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C5E66-6075-3F4A-9985-AEA767C74AAE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0E548-CA11-2940-A798-D2B47B9AE4C1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D35AC-FA8C-334B-A4F4-4FD5F2006063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F28DE-7EFA-F142-9190-DD4EEAFC7182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1F1A-C51B-4443-AEF2-DF914CBBDFC5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9D5A-B24A-0944-A91F-468B1C9BE3F3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11C7-4E93-A640-BA13-68FE3A5DC592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05E6F-F7AF-7D44-868D-23FF17C8A97A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A9BEE-A61F-CD46-9E9A-BE6DF7066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44.pdf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df"/><Relationship Id="rId24" Type="http://schemas.openxmlformats.org/officeDocument/2006/relationships/image" Target="../media/image48.png"/><Relationship Id="rId25" Type="http://schemas.openxmlformats.org/officeDocument/2006/relationships/image" Target="../media/image49.pdf"/><Relationship Id="rId26" Type="http://schemas.openxmlformats.org/officeDocument/2006/relationships/image" Target="../media/image50.png"/><Relationship Id="rId10" Type="http://schemas.openxmlformats.org/officeDocument/2006/relationships/image" Target="../media/image34.pdf"/><Relationship Id="rId11" Type="http://schemas.openxmlformats.org/officeDocument/2006/relationships/image" Target="../media/image35.png"/><Relationship Id="rId12" Type="http://schemas.openxmlformats.org/officeDocument/2006/relationships/image" Target="../media/image36.pdf"/><Relationship Id="rId13" Type="http://schemas.openxmlformats.org/officeDocument/2006/relationships/image" Target="../media/image37.png"/><Relationship Id="rId14" Type="http://schemas.openxmlformats.org/officeDocument/2006/relationships/image" Target="../media/image38.pdf"/><Relationship Id="rId15" Type="http://schemas.openxmlformats.org/officeDocument/2006/relationships/image" Target="../media/image39.png"/><Relationship Id="rId16" Type="http://schemas.openxmlformats.org/officeDocument/2006/relationships/image" Target="../media/image40.pdf"/><Relationship Id="rId17" Type="http://schemas.openxmlformats.org/officeDocument/2006/relationships/image" Target="../media/image41.png"/><Relationship Id="rId18" Type="http://schemas.openxmlformats.org/officeDocument/2006/relationships/image" Target="../media/image42.pdf"/><Relationship Id="rId1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df"/><Relationship Id="rId3" Type="http://schemas.openxmlformats.org/officeDocument/2006/relationships/image" Target="../media/image27.png"/><Relationship Id="rId4" Type="http://schemas.openxmlformats.org/officeDocument/2006/relationships/image" Target="../media/image28.pdf"/><Relationship Id="rId5" Type="http://schemas.openxmlformats.org/officeDocument/2006/relationships/image" Target="../media/image29.png"/><Relationship Id="rId6" Type="http://schemas.openxmlformats.org/officeDocument/2006/relationships/image" Target="../media/image30.pdf"/><Relationship Id="rId7" Type="http://schemas.openxmlformats.org/officeDocument/2006/relationships/image" Target="../media/image31.png"/><Relationship Id="rId8" Type="http://schemas.openxmlformats.org/officeDocument/2006/relationships/image" Target="../media/image32.pd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df"/><Relationship Id="rId20" Type="http://schemas.openxmlformats.org/officeDocument/2006/relationships/image" Target="../media/image139.png"/><Relationship Id="rId21" Type="http://schemas.openxmlformats.org/officeDocument/2006/relationships/image" Target="../media/image140.pdf"/><Relationship Id="rId22" Type="http://schemas.openxmlformats.org/officeDocument/2006/relationships/image" Target="../media/image141.png"/><Relationship Id="rId10" Type="http://schemas.openxmlformats.org/officeDocument/2006/relationships/image" Target="../media/image129.png"/><Relationship Id="rId11" Type="http://schemas.openxmlformats.org/officeDocument/2006/relationships/image" Target="../media/image130.pdf"/><Relationship Id="rId12" Type="http://schemas.openxmlformats.org/officeDocument/2006/relationships/image" Target="../media/image131.png"/><Relationship Id="rId13" Type="http://schemas.openxmlformats.org/officeDocument/2006/relationships/image" Target="../media/image132.pdf"/><Relationship Id="rId14" Type="http://schemas.openxmlformats.org/officeDocument/2006/relationships/image" Target="../media/image133.png"/><Relationship Id="rId15" Type="http://schemas.openxmlformats.org/officeDocument/2006/relationships/image" Target="../media/image134.pdf"/><Relationship Id="rId16" Type="http://schemas.openxmlformats.org/officeDocument/2006/relationships/image" Target="../media/image135.png"/><Relationship Id="rId17" Type="http://schemas.openxmlformats.org/officeDocument/2006/relationships/image" Target="../media/image136.pdf"/><Relationship Id="rId18" Type="http://schemas.openxmlformats.org/officeDocument/2006/relationships/image" Target="../media/image137.png"/><Relationship Id="rId19" Type="http://schemas.openxmlformats.org/officeDocument/2006/relationships/image" Target="../media/image138.pd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df"/><Relationship Id="rId4" Type="http://schemas.openxmlformats.org/officeDocument/2006/relationships/image" Target="../media/image123.png"/><Relationship Id="rId5" Type="http://schemas.openxmlformats.org/officeDocument/2006/relationships/image" Target="../media/image124.pdf"/><Relationship Id="rId6" Type="http://schemas.openxmlformats.org/officeDocument/2006/relationships/image" Target="../media/image125.png"/><Relationship Id="rId7" Type="http://schemas.openxmlformats.org/officeDocument/2006/relationships/image" Target="../media/image126.pdf"/><Relationship Id="rId8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0.pdf"/><Relationship Id="rId12" Type="http://schemas.openxmlformats.org/officeDocument/2006/relationships/image" Target="../media/image151.png"/><Relationship Id="rId13" Type="http://schemas.openxmlformats.org/officeDocument/2006/relationships/image" Target="../media/image49.pdf"/><Relationship Id="rId1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2.pdf"/><Relationship Id="rId4" Type="http://schemas.openxmlformats.org/officeDocument/2006/relationships/image" Target="../media/image143.png"/><Relationship Id="rId5" Type="http://schemas.openxmlformats.org/officeDocument/2006/relationships/image" Target="../media/image144.pdf"/><Relationship Id="rId6" Type="http://schemas.openxmlformats.org/officeDocument/2006/relationships/image" Target="../media/image145.png"/><Relationship Id="rId7" Type="http://schemas.openxmlformats.org/officeDocument/2006/relationships/image" Target="../media/image146.pdf"/><Relationship Id="rId8" Type="http://schemas.openxmlformats.org/officeDocument/2006/relationships/image" Target="../media/image147.png"/><Relationship Id="rId9" Type="http://schemas.openxmlformats.org/officeDocument/2006/relationships/image" Target="../media/image148.pdf"/><Relationship Id="rId10" Type="http://schemas.openxmlformats.org/officeDocument/2006/relationships/image" Target="../media/image1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df"/><Relationship Id="rId3" Type="http://schemas.openxmlformats.org/officeDocument/2006/relationships/image" Target="../media/image16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20" Type="http://schemas.openxmlformats.org/officeDocument/2006/relationships/image" Target="../media/image171.pdf"/><Relationship Id="rId21" Type="http://schemas.openxmlformats.org/officeDocument/2006/relationships/image" Target="../media/image172.png"/><Relationship Id="rId10" Type="http://schemas.openxmlformats.org/officeDocument/2006/relationships/image" Target="../media/image130.pdf"/><Relationship Id="rId11" Type="http://schemas.openxmlformats.org/officeDocument/2006/relationships/image" Target="../media/image131.png"/><Relationship Id="rId12" Type="http://schemas.openxmlformats.org/officeDocument/2006/relationships/image" Target="../media/image132.pdf"/><Relationship Id="rId13" Type="http://schemas.openxmlformats.org/officeDocument/2006/relationships/image" Target="../media/image133.png"/><Relationship Id="rId14" Type="http://schemas.openxmlformats.org/officeDocument/2006/relationships/image" Target="../media/image134.pdf"/><Relationship Id="rId15" Type="http://schemas.openxmlformats.org/officeDocument/2006/relationships/image" Target="../media/image135.png"/><Relationship Id="rId16" Type="http://schemas.openxmlformats.org/officeDocument/2006/relationships/image" Target="../media/image136.pdf"/><Relationship Id="rId17" Type="http://schemas.openxmlformats.org/officeDocument/2006/relationships/image" Target="../media/image137.png"/><Relationship Id="rId18" Type="http://schemas.openxmlformats.org/officeDocument/2006/relationships/image" Target="../media/image138.pdf"/><Relationship Id="rId19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df"/><Relationship Id="rId3" Type="http://schemas.openxmlformats.org/officeDocument/2006/relationships/image" Target="../media/image168.png"/><Relationship Id="rId4" Type="http://schemas.openxmlformats.org/officeDocument/2006/relationships/image" Target="../media/image169.pdf"/><Relationship Id="rId5" Type="http://schemas.openxmlformats.org/officeDocument/2006/relationships/image" Target="../media/image170.png"/><Relationship Id="rId6" Type="http://schemas.openxmlformats.org/officeDocument/2006/relationships/image" Target="../media/image126.pdf"/><Relationship Id="rId7" Type="http://schemas.openxmlformats.org/officeDocument/2006/relationships/image" Target="../media/image127.png"/><Relationship Id="rId8" Type="http://schemas.openxmlformats.org/officeDocument/2006/relationships/image" Target="../media/image128.pd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4" Type="http://schemas.openxmlformats.org/officeDocument/2006/relationships/image" Target="../media/image175.pdf"/><Relationship Id="rId5" Type="http://schemas.openxmlformats.org/officeDocument/2006/relationships/image" Target="../media/image176.png"/><Relationship Id="rId6" Type="http://schemas.openxmlformats.org/officeDocument/2006/relationships/image" Target="../media/image177.pdf"/><Relationship Id="rId7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d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81.pdf"/><Relationship Id="rId5" Type="http://schemas.openxmlformats.org/officeDocument/2006/relationships/image" Target="../media/image182.png"/><Relationship Id="rId6" Type="http://schemas.openxmlformats.org/officeDocument/2006/relationships/image" Target="../media/image183.pdf"/><Relationship Id="rId7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d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4" Type="http://schemas.openxmlformats.org/officeDocument/2006/relationships/image" Target="../media/image167.pdf"/><Relationship Id="rId5" Type="http://schemas.openxmlformats.org/officeDocument/2006/relationships/image" Target="../media/image168.png"/><Relationship Id="rId6" Type="http://schemas.openxmlformats.org/officeDocument/2006/relationships/image" Target="../media/image169.pdf"/><Relationship Id="rId7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d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6.pdf"/><Relationship Id="rId1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df"/><Relationship Id="rId4" Type="http://schemas.openxmlformats.org/officeDocument/2006/relationships/image" Target="../media/image189.png"/><Relationship Id="rId5" Type="http://schemas.openxmlformats.org/officeDocument/2006/relationships/image" Target="../media/image190.pdf"/><Relationship Id="rId6" Type="http://schemas.openxmlformats.org/officeDocument/2006/relationships/image" Target="../media/image191.png"/><Relationship Id="rId7" Type="http://schemas.openxmlformats.org/officeDocument/2006/relationships/image" Target="../media/image192.pdf"/><Relationship Id="rId8" Type="http://schemas.openxmlformats.org/officeDocument/2006/relationships/image" Target="../media/image193.png"/><Relationship Id="rId9" Type="http://schemas.openxmlformats.org/officeDocument/2006/relationships/image" Target="../media/image194.pdf"/><Relationship Id="rId10" Type="http://schemas.openxmlformats.org/officeDocument/2006/relationships/image" Target="../media/image1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df"/><Relationship Id="rId3" Type="http://schemas.openxmlformats.org/officeDocument/2006/relationships/image" Target="../media/image19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df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d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4" Type="http://schemas.openxmlformats.org/officeDocument/2006/relationships/image" Target="../media/image208.pdf"/><Relationship Id="rId5" Type="http://schemas.openxmlformats.org/officeDocument/2006/relationships/image" Target="../media/image209.png"/><Relationship Id="rId6" Type="http://schemas.openxmlformats.org/officeDocument/2006/relationships/image" Target="../media/image210.pdf"/><Relationship Id="rId7" Type="http://schemas.openxmlformats.org/officeDocument/2006/relationships/image" Target="../media/image211.png"/><Relationship Id="rId8" Type="http://schemas.openxmlformats.org/officeDocument/2006/relationships/image" Target="../media/image212.pdf"/><Relationship Id="rId9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d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df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81.pdf"/><Relationship Id="rId5" Type="http://schemas.openxmlformats.org/officeDocument/2006/relationships/image" Target="../media/image182.png"/><Relationship Id="rId6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d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4" Type="http://schemas.openxmlformats.org/officeDocument/2006/relationships/image" Target="../media/image167.pdf"/><Relationship Id="rId5" Type="http://schemas.openxmlformats.org/officeDocument/2006/relationships/image" Target="../media/image168.png"/><Relationship Id="rId6" Type="http://schemas.openxmlformats.org/officeDocument/2006/relationships/image" Target="../media/image169.pdf"/><Relationship Id="rId7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df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6.pdf"/><Relationship Id="rId1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df"/><Relationship Id="rId4" Type="http://schemas.openxmlformats.org/officeDocument/2006/relationships/image" Target="../media/image189.png"/><Relationship Id="rId5" Type="http://schemas.openxmlformats.org/officeDocument/2006/relationships/image" Target="../media/image190.pdf"/><Relationship Id="rId6" Type="http://schemas.openxmlformats.org/officeDocument/2006/relationships/image" Target="../media/image191.png"/><Relationship Id="rId7" Type="http://schemas.openxmlformats.org/officeDocument/2006/relationships/image" Target="../media/image192.pdf"/><Relationship Id="rId8" Type="http://schemas.openxmlformats.org/officeDocument/2006/relationships/image" Target="../media/image193.png"/><Relationship Id="rId9" Type="http://schemas.openxmlformats.org/officeDocument/2006/relationships/image" Target="../media/image194.pdf"/><Relationship Id="rId10" Type="http://schemas.openxmlformats.org/officeDocument/2006/relationships/image" Target="../media/image1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df"/><Relationship Id="rId3" Type="http://schemas.openxmlformats.org/officeDocument/2006/relationships/image" Target="../media/image1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df"/><Relationship Id="rId4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df"/><Relationship Id="rId3" Type="http://schemas.openxmlformats.org/officeDocument/2006/relationships/image" Target="../media/image2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4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df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df"/><Relationship Id="rId5" Type="http://schemas.openxmlformats.org/officeDocument/2006/relationships/image" Target="../media/image20.png"/><Relationship Id="rId6" Type="http://schemas.openxmlformats.org/officeDocument/2006/relationships/image" Target="../media/image21.pdf"/><Relationship Id="rId7" Type="http://schemas.openxmlformats.org/officeDocument/2006/relationships/image" Target="../media/image22.png"/><Relationship Id="rId8" Type="http://schemas.openxmlformats.org/officeDocument/2006/relationships/image" Target="../media/image23.pdf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d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multi-jet events with MadGraph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Yoshitaro Takaesu (Sokendai)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3600450"/>
            <a:ext cx="990600" cy="9906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05ED-7E37-4742-8750-D1413A1B6231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Color decomposition</a:t>
            </a:r>
            <a:endParaRPr lang="en-US" b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7200" y="1143000"/>
            <a:ext cx="990600" cy="184298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590800" y="1327298"/>
            <a:ext cx="5676900" cy="1332837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71450" y="2660135"/>
            <a:ext cx="133350" cy="13335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60964" y="1327298"/>
            <a:ext cx="143835" cy="21575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2133601" y="2557267"/>
            <a:ext cx="156454" cy="156454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2133600" y="1327298"/>
            <a:ext cx="129707" cy="166768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3352800" y="2920742"/>
            <a:ext cx="2246374" cy="254515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5867400" y="2842554"/>
            <a:ext cx="1231900" cy="3327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59106" y="5875192"/>
            <a:ext cx="134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Color Factor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59106" y="5590295"/>
            <a:ext cx="203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c</a:t>
            </a:r>
            <a:r>
              <a:rPr lang="en-US" b="1" dirty="0" smtClean="0">
                <a:solidFill>
                  <a:srgbClr val="008000"/>
                </a:solidFill>
              </a:rPr>
              <a:t>olor-ordered amp.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28800" y="5505859"/>
            <a:ext cx="4465914" cy="1215615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2590800" y="4724400"/>
            <a:ext cx="5791200" cy="612599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2590800" y="3352800"/>
            <a:ext cx="5791200" cy="1126260"/>
          </a:xfrm>
          <a:prstGeom prst="rect">
            <a:avLst/>
          </a:prstGeom>
        </p:spPr>
      </p:pic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849DE-6BD8-2545-815B-CA24ADB2F45B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22848" y="5505860"/>
            <a:ext cx="114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Color 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705600" y="5029200"/>
            <a:ext cx="1538552" cy="158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0"/>
          </p:cNvCxnSpPr>
          <p:nvPr/>
        </p:nvCxnSpPr>
        <p:spPr>
          <a:xfrm rot="16200000" flipV="1">
            <a:off x="7355675" y="5166261"/>
            <a:ext cx="475072" cy="2041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7397" y="6171684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i: Color flow</a:t>
            </a:r>
            <a:endParaRPr lang="en-US" dirty="0"/>
          </a:p>
        </p:txBody>
      </p:sp>
      <p:pic>
        <p:nvPicPr>
          <p:cNvPr id="41" name="Picture 40" descr="Screen Shot 2012-02-03 at 11.42.42 AM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799" y="1333500"/>
            <a:ext cx="1807486" cy="1326635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3"/>
              <a:stretch>
                <a:fillRect/>
              </a:stretch>
            </p:blipFill>
          </mc:Choice>
          <mc:Fallback>
            <p:blipFill>
              <a:blip r:embed="rId24"/>
              <a:stretch>
                <a:fillRect/>
              </a:stretch>
            </p:blipFill>
          </mc:Fallback>
        </mc:AlternateContent>
        <p:spPr>
          <a:xfrm>
            <a:off x="2112284" y="5590295"/>
            <a:ext cx="1926315" cy="980994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5"/>
              <a:stretch>
                <a:fillRect/>
              </a:stretch>
            </p:blipFill>
          </mc:Choice>
          <mc:Fallback>
            <p:blipFill>
              <a:blip r:embed="rId26"/>
              <a:stretch>
                <a:fillRect/>
              </a:stretch>
            </p:blipFill>
          </mc:Fallback>
        </mc:AlternateContent>
        <p:spPr>
          <a:xfrm>
            <a:off x="6391031" y="6082599"/>
            <a:ext cx="1876669" cy="32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/>
          </p:cNvSpPr>
          <p:nvPr/>
        </p:nvSpPr>
        <p:spPr bwMode="auto">
          <a:xfrm>
            <a:off x="467693" y="589360"/>
            <a:ext cx="8367117" cy="87510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In</a:t>
            </a:r>
            <a:r>
              <a:rPr lang="en-US" sz="2500" dirty="0" smtClean="0"/>
              <a:t> </a:t>
            </a:r>
            <a:r>
              <a:rPr lang="en-US" sz="2500" dirty="0" smtClean="0"/>
              <a:t>c</a:t>
            </a:r>
            <a:r>
              <a:rPr lang="en-US" sz="2500" dirty="0" smtClean="0"/>
              <a:t>olor </a:t>
            </a:r>
            <a:r>
              <a:rPr lang="en-US" sz="2500" dirty="0"/>
              <a:t>decomposition, we usually use </a:t>
            </a:r>
            <a:r>
              <a:rPr lang="en-US" sz="2500" dirty="0" err="1"/>
              <a:t>Gell</a:t>
            </a:r>
            <a:r>
              <a:rPr lang="en-US" sz="2500" dirty="0"/>
              <a:t>-Man matrices or modified matrices for     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116211"/>
            <a:ext cx="382861" cy="258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2531" name="Rectangle 3"/>
          <p:cNvSpPr>
            <a:spLocks/>
          </p:cNvSpPr>
          <p:nvPr/>
        </p:nvSpPr>
        <p:spPr bwMode="auto">
          <a:xfrm>
            <a:off x="481087" y="1973461"/>
            <a:ext cx="1288977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500" dirty="0" err="1"/>
              <a:t>Gell</a:t>
            </a:r>
            <a:r>
              <a:rPr lang="en-US" sz="2500" dirty="0"/>
              <a:t>-Man:</a:t>
            </a:r>
          </a:p>
        </p:txBody>
      </p:sp>
      <p:sp>
        <p:nvSpPr>
          <p:cNvPr id="22532" name="Rectangle 4"/>
          <p:cNvSpPr>
            <a:spLocks/>
          </p:cNvSpPr>
          <p:nvPr/>
        </p:nvSpPr>
        <p:spPr bwMode="auto">
          <a:xfrm>
            <a:off x="458763" y="4420195"/>
            <a:ext cx="1268626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/>
              <a:t>Modified: </a:t>
            </a: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3859" y="1884164"/>
            <a:ext cx="5482828" cy="22000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59211" y="4268391"/>
            <a:ext cx="5965031" cy="23049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607219" y="187524"/>
            <a:ext cx="7929563" cy="87510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>
                <a:solidFill>
                  <a:srgbClr val="003DCC"/>
                </a:solidFill>
              </a:rPr>
              <a:t>Color-Flow decomposition</a:t>
            </a:r>
            <a:r>
              <a:rPr lang="en-US" sz="2500" dirty="0"/>
              <a:t> uses another set of matrices for     .   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56332"/>
            <a:ext cx="357188" cy="2411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0555" y="1330524"/>
            <a:ext cx="5822156" cy="22502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3556" name="Rectangle 4"/>
          <p:cNvSpPr>
            <a:spLocks/>
          </p:cNvSpPr>
          <p:nvPr/>
        </p:nvSpPr>
        <p:spPr bwMode="auto">
          <a:xfrm>
            <a:off x="666378" y="4054078"/>
            <a:ext cx="4458822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/>
              <a:t>Here      are the generators of</a:t>
            </a:r>
            <a:r>
              <a:rPr lang="en-US" sz="2500" dirty="0">
                <a:solidFill>
                  <a:srgbClr val="003DCC"/>
                </a:solidFill>
              </a:rPr>
              <a:t>        </a:t>
            </a:r>
            <a:r>
              <a:rPr lang="en-US" sz="2500" dirty="0"/>
              <a:t>. 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203" y="4125515"/>
            <a:ext cx="357188" cy="2411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9052" y="4108401"/>
            <a:ext cx="616148" cy="3303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3559" name="Rectangle 7"/>
          <p:cNvSpPr>
            <a:spLocks/>
          </p:cNvSpPr>
          <p:nvPr/>
        </p:nvSpPr>
        <p:spPr bwMode="auto">
          <a:xfrm>
            <a:off x="626195" y="4938117"/>
            <a:ext cx="7331273" cy="87510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By using this basis, we can </a:t>
            </a:r>
            <a:r>
              <a:rPr lang="en-US" sz="2500" dirty="0">
                <a:solidFill>
                  <a:srgbClr val="003DCC"/>
                </a:solidFill>
              </a:rPr>
              <a:t>simplify the color factors</a:t>
            </a:r>
            <a:r>
              <a:rPr lang="en-US" sz="2500" dirty="0"/>
              <a:t> as much as we can: </a:t>
            </a:r>
            <a:r>
              <a:rPr lang="en-US" sz="2500" dirty="0">
                <a:solidFill>
                  <a:srgbClr val="003DCC"/>
                </a:solidFill>
              </a:rPr>
              <a:t>0</a:t>
            </a:r>
            <a:r>
              <a:rPr lang="en-US" sz="2500" dirty="0"/>
              <a:t> or </a:t>
            </a:r>
            <a:r>
              <a:rPr lang="en-US" sz="2500" dirty="0">
                <a:solidFill>
                  <a:srgbClr val="003DCC"/>
                </a:solidFill>
              </a:rPr>
              <a:t>1</a:t>
            </a:r>
            <a:r>
              <a:rPr lang="en-US" sz="2500" dirty="0"/>
              <a:t>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>
            <p:ph type="title"/>
          </p:nvPr>
        </p:nvSpPr>
        <p:spPr>
          <a:xfrm>
            <a:off x="1464469" y="196453"/>
            <a:ext cx="6197203" cy="732234"/>
          </a:xfrm>
          <a:ln/>
        </p:spPr>
        <p:txBody>
          <a:bodyPr/>
          <a:lstStyle/>
          <a:p>
            <a:r>
              <a:rPr lang="en-US" sz="3400" dirty="0">
                <a:solidFill>
                  <a:srgbClr val="9B2C01"/>
                </a:solidFill>
              </a:rPr>
              <a:t>Color-Flow  basis</a:t>
            </a:r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421312" y="6536531"/>
            <a:ext cx="291331" cy="2321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fld id="{42B19BC0-7C6C-FC46-85BE-91FE4116F541}" type="slidenum">
              <a:rPr lang="en-US" sz="1300"/>
              <a:pPr/>
              <a:t>13</a:t>
            </a:fld>
            <a:endParaRPr lang="en-US" sz="1300" dirty="0"/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651867" y="1205508"/>
            <a:ext cx="7063383" cy="446484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>
                <a:solidFill>
                  <a:srgbClr val="002D99"/>
                </a:solidFill>
              </a:rPr>
              <a:t>QCD Lagrangian</a:t>
            </a:r>
            <a:r>
              <a:rPr lang="en-US" sz="2500" dirty="0"/>
              <a:t> can be written as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742" y="1866305"/>
            <a:ext cx="7725296" cy="5893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63" y="3509367"/>
            <a:ext cx="7594699" cy="6875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/>
          <a:srcRect l="37575" t="70940" r="29393"/>
          <a:stretch>
            <a:fillRect/>
          </a:stretch>
        </p:blipFill>
        <p:spPr bwMode="auto">
          <a:xfrm>
            <a:off x="1946672" y="2716858"/>
            <a:ext cx="2379762" cy="5502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4"/>
          <a:srcRect b="65395"/>
          <a:stretch>
            <a:fillRect/>
          </a:stretch>
        </p:blipFill>
        <p:spPr bwMode="auto">
          <a:xfrm>
            <a:off x="814834" y="4675808"/>
            <a:ext cx="8123783" cy="7378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584" name="Line 8"/>
          <p:cNvSpPr>
            <a:spLocks noChangeShapeType="1"/>
          </p:cNvSpPr>
          <p:nvPr/>
        </p:nvSpPr>
        <p:spPr bwMode="auto">
          <a:xfrm rot="10800000" flipH="1">
            <a:off x="4652367" y="2634258"/>
            <a:ext cx="8930" cy="803672"/>
          </a:xfrm>
          <a:prstGeom prst="line">
            <a:avLst/>
          </a:prstGeom>
          <a:noFill/>
          <a:ln w="127000">
            <a:solidFill>
              <a:srgbClr val="FF7F00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4421312" y="6527602"/>
            <a:ext cx="291331" cy="2321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fld id="{DE9057FE-CA11-1145-BD10-6825E3D46C98}" type="slidenum">
              <a:rPr lang="en-US" sz="1300"/>
              <a:pPr/>
              <a:t>14</a:t>
            </a:fld>
            <a:endParaRPr lang="en-US" sz="1300" dirty="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06499" y="366117"/>
            <a:ext cx="8724305" cy="39290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500" dirty="0"/>
              <a:t>We rewrite this by introducing a </a:t>
            </a:r>
            <a:r>
              <a:rPr lang="en-US" sz="2500" dirty="0">
                <a:solidFill>
                  <a:srgbClr val="003DCC"/>
                </a:solidFill>
              </a:rPr>
              <a:t>U(1) gauge boson</a:t>
            </a:r>
            <a:r>
              <a:rPr lang="en-US" sz="2500" dirty="0"/>
              <a:t> 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25" y="812602"/>
            <a:ext cx="2053828" cy="439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4" y="1330524"/>
            <a:ext cx="8483203" cy="2053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5605" name="Rectangle 5"/>
          <p:cNvSpPr>
            <a:spLocks/>
          </p:cNvSpPr>
          <p:nvPr/>
        </p:nvSpPr>
        <p:spPr bwMode="auto">
          <a:xfrm>
            <a:off x="1098352" y="1276945"/>
            <a:ext cx="4759523" cy="76795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3187899" y="2160984"/>
            <a:ext cx="3393281" cy="77688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024" y="3643313"/>
            <a:ext cx="6188273" cy="2053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390" y="5973961"/>
            <a:ext cx="2357438" cy="4051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99322" y="5929312"/>
            <a:ext cx="5556498" cy="500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36469" y="3232547"/>
            <a:ext cx="2937867" cy="3862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4421312" y="6536531"/>
            <a:ext cx="291331" cy="2321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fld id="{2D19EEB5-BF5A-A747-B4ED-E31FACF69940}" type="slidenum">
              <a:rPr lang="en-US" sz="1300"/>
              <a:pPr/>
              <a:t>15</a:t>
            </a:fld>
            <a:endParaRPr lang="en-US" sz="1300" dirty="0"/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554757" y="241102"/>
            <a:ext cx="9036844" cy="87510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>
                <a:solidFill>
                  <a:srgbClr val="003DCC"/>
                </a:solidFill>
              </a:rPr>
              <a:t>9 U(3) gluons</a:t>
            </a:r>
            <a:r>
              <a:rPr lang="en-US" sz="2500" dirty="0" smtClean="0">
                <a:solidFill>
                  <a:srgbClr val="003DCC"/>
                </a:solidFill>
              </a:rPr>
              <a:t> </a:t>
            </a:r>
            <a:r>
              <a:rPr lang="en-US" sz="2500" dirty="0" smtClean="0"/>
              <a:t> </a:t>
            </a:r>
            <a:r>
              <a:rPr lang="en-US" sz="2500" dirty="0"/>
              <a:t>are independent and their </a:t>
            </a:r>
            <a:endParaRPr lang="en-US" sz="2500" dirty="0">
              <a:solidFill>
                <a:srgbClr val="003DCC"/>
              </a:solidFill>
            </a:endParaRPr>
          </a:p>
          <a:p>
            <a:pPr algn="l"/>
            <a:r>
              <a:rPr lang="en-US" sz="2500" dirty="0"/>
              <a:t>generator matrices are</a:t>
            </a:r>
          </a:p>
        </p:txBody>
      </p:sp>
      <p:sp>
        <p:nvSpPr>
          <p:cNvPr id="26627" name="Rectangle 3"/>
          <p:cNvSpPr>
            <a:spLocks/>
          </p:cNvSpPr>
          <p:nvPr/>
        </p:nvSpPr>
        <p:spPr bwMode="auto">
          <a:xfrm>
            <a:off x="578197" y="5268516"/>
            <a:ext cx="8384977" cy="87510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The</a:t>
            </a:r>
            <a:r>
              <a:rPr lang="en-US" sz="2500" dirty="0">
                <a:solidFill>
                  <a:srgbClr val="003DCC"/>
                </a:solidFill>
              </a:rPr>
              <a:t> color of a gluon</a:t>
            </a:r>
            <a:r>
              <a:rPr lang="en-US" sz="2500" dirty="0"/>
              <a:t> can be expressed by a set of color </a:t>
            </a:r>
            <a:r>
              <a:rPr lang="en-US" sz="2500" dirty="0" err="1"/>
              <a:t>indeces</a:t>
            </a:r>
            <a:r>
              <a:rPr lang="en-US" sz="2500" dirty="0"/>
              <a:t>: </a:t>
            </a:r>
            <a:r>
              <a:rPr lang="en-US" sz="2500" dirty="0">
                <a:solidFill>
                  <a:srgbClr val="003DCC"/>
                </a:solidFill>
              </a:rPr>
              <a:t>(i, </a:t>
            </a:r>
            <a:r>
              <a:rPr lang="en-US" sz="2500" dirty="0" err="1">
                <a:solidFill>
                  <a:srgbClr val="003DCC"/>
                </a:solidFill>
              </a:rPr>
              <a:t>j</a:t>
            </a:r>
            <a:r>
              <a:rPr lang="en-US" sz="2500" dirty="0">
                <a:solidFill>
                  <a:srgbClr val="003DCC"/>
                </a:solidFill>
              </a:rPr>
              <a:t>)</a:t>
            </a:r>
            <a:r>
              <a:rPr lang="en-US" sz="2500" dirty="0"/>
              <a:t>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07281" y="1125141"/>
            <a:ext cx="7536656" cy="2732484"/>
            <a:chOff x="0" y="0"/>
            <a:chExt cx="6752" cy="2448"/>
          </a:xfrm>
        </p:grpSpPr>
        <p:pic>
          <p:nvPicPr>
            <p:cNvPr id="26629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2" y="424"/>
              <a:ext cx="153" cy="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30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8"/>
              <a:ext cx="1984" cy="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31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72" y="0"/>
              <a:ext cx="4464" cy="7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3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4" y="848"/>
              <a:ext cx="2112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33" name="Picture 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296" y="776"/>
              <a:ext cx="2144" cy="8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34" name="Picture 1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616" y="880"/>
              <a:ext cx="2136" cy="7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35" name="Picture 1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6" y="1648"/>
              <a:ext cx="4424" cy="7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36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632" y="1616"/>
              <a:ext cx="1968" cy="8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26637" name="Rectangle 13"/>
            <p:cNvSpPr>
              <a:spLocks/>
            </p:cNvSpPr>
            <p:nvPr/>
          </p:nvSpPr>
          <p:spPr bwMode="auto">
            <a:xfrm>
              <a:off x="16" y="224"/>
              <a:ext cx="272" cy="368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8" name="Rectangle 14"/>
            <p:cNvSpPr>
              <a:spLocks/>
            </p:cNvSpPr>
            <p:nvPr/>
          </p:nvSpPr>
          <p:spPr bwMode="auto">
            <a:xfrm>
              <a:off x="2280" y="224"/>
              <a:ext cx="272" cy="368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9" name="Rectangle 15"/>
            <p:cNvSpPr>
              <a:spLocks/>
            </p:cNvSpPr>
            <p:nvPr/>
          </p:nvSpPr>
          <p:spPr bwMode="auto">
            <a:xfrm>
              <a:off x="4544" y="224"/>
              <a:ext cx="272" cy="368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0" name="Rectangle 16"/>
            <p:cNvSpPr>
              <a:spLocks/>
            </p:cNvSpPr>
            <p:nvPr/>
          </p:nvSpPr>
          <p:spPr bwMode="auto">
            <a:xfrm>
              <a:off x="16" y="1112"/>
              <a:ext cx="272" cy="368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1" name="Rectangle 17"/>
            <p:cNvSpPr>
              <a:spLocks/>
            </p:cNvSpPr>
            <p:nvPr/>
          </p:nvSpPr>
          <p:spPr bwMode="auto">
            <a:xfrm>
              <a:off x="2280" y="1016"/>
              <a:ext cx="272" cy="368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2" name="Rectangle 18"/>
            <p:cNvSpPr>
              <a:spLocks/>
            </p:cNvSpPr>
            <p:nvPr/>
          </p:nvSpPr>
          <p:spPr bwMode="auto">
            <a:xfrm>
              <a:off x="4616" y="1016"/>
              <a:ext cx="272" cy="368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3" name="Rectangle 19"/>
            <p:cNvSpPr>
              <a:spLocks/>
            </p:cNvSpPr>
            <p:nvPr/>
          </p:nvSpPr>
          <p:spPr bwMode="auto">
            <a:xfrm>
              <a:off x="16" y="1824"/>
              <a:ext cx="272" cy="368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4" name="Rectangle 20"/>
            <p:cNvSpPr>
              <a:spLocks/>
            </p:cNvSpPr>
            <p:nvPr/>
          </p:nvSpPr>
          <p:spPr bwMode="auto">
            <a:xfrm>
              <a:off x="2280" y="1824"/>
              <a:ext cx="272" cy="368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5" name="Rectangle 21"/>
            <p:cNvSpPr>
              <a:spLocks/>
            </p:cNvSpPr>
            <p:nvPr/>
          </p:nvSpPr>
          <p:spPr bwMode="auto">
            <a:xfrm>
              <a:off x="4616" y="1824"/>
              <a:ext cx="272" cy="368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6646" name="Picture 2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4" y="296"/>
              <a:ext cx="248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47" name="Picture 2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288" y="296"/>
              <a:ext cx="256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48" name="Picture 24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552" y="296"/>
              <a:ext cx="256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49" name="Picture 25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6" y="1088"/>
              <a:ext cx="264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50" name="Picture 26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288" y="1088"/>
              <a:ext cx="256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51" name="Picture 27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624" y="1088"/>
              <a:ext cx="256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52" name="Picture 28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6" y="1896"/>
              <a:ext cx="264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53" name="Picture 29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2288" y="1896"/>
              <a:ext cx="256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654" name="Picture 30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624" y="1896"/>
              <a:ext cx="256" cy="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26656" name="Rectangle 32"/>
          <p:cNvSpPr>
            <a:spLocks/>
          </p:cNvSpPr>
          <p:nvPr/>
        </p:nvSpPr>
        <p:spPr bwMode="auto">
          <a:xfrm>
            <a:off x="550292" y="4348758"/>
            <a:ext cx="6097516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/>
              <a:t>There is also the </a:t>
            </a:r>
            <a:r>
              <a:rPr lang="en-US" sz="2500" dirty="0" err="1"/>
              <a:t>abelian</a:t>
            </a:r>
            <a:r>
              <a:rPr lang="en-US" sz="2500" dirty="0"/>
              <a:t> gluon </a:t>
            </a:r>
            <a:r>
              <a:rPr lang="en-US" sz="2500" dirty="0" smtClean="0"/>
              <a:t> in </a:t>
            </a:r>
            <a:r>
              <a:rPr lang="en-US" sz="2500" dirty="0"/>
              <a:t>this theory.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59024" y="2366367"/>
            <a:ext cx="7466335" cy="1893094"/>
            <a:chOff x="0" y="0"/>
            <a:chExt cx="6689" cy="1695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2195" cy="16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68" y="494"/>
              <a:ext cx="1640" cy="7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76" y="8"/>
              <a:ext cx="1813" cy="16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59024" y="4321969"/>
            <a:ext cx="7617023" cy="2000250"/>
            <a:chOff x="0" y="0"/>
            <a:chExt cx="6824" cy="1792"/>
          </a:xfrm>
        </p:grpSpPr>
        <p:pic>
          <p:nvPicPr>
            <p:cNvPr id="27654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50"/>
              <a:ext cx="2133" cy="16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765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546" y="600"/>
              <a:ext cx="1844" cy="5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7656" name="Picture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29" y="0"/>
              <a:ext cx="1895" cy="17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27657" name="Rectangle 9"/>
          <p:cNvSpPr>
            <a:spLocks/>
          </p:cNvSpPr>
          <p:nvPr/>
        </p:nvSpPr>
        <p:spPr bwMode="auto">
          <a:xfrm>
            <a:off x="2937867" y="205383"/>
            <a:ext cx="1584155" cy="27699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Feynman Rules 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4421312" y="6536531"/>
            <a:ext cx="291331" cy="2321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fld id="{BAEFC303-8CD0-1543-A2CC-E2C930CC28E0}" type="slidenum">
              <a:rPr lang="en-US" sz="1300"/>
              <a:pPr/>
              <a:t>16</a:t>
            </a:fld>
            <a:endParaRPr lang="en-US" sz="1300" dirty="0"/>
          </a:p>
        </p:txBody>
      </p:sp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1133" y="812602"/>
            <a:ext cx="8152805" cy="5572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7660" name="Rectangle 12"/>
          <p:cNvSpPr>
            <a:spLocks/>
          </p:cNvSpPr>
          <p:nvPr/>
        </p:nvSpPr>
        <p:spPr bwMode="auto">
          <a:xfrm>
            <a:off x="5598914" y="767953"/>
            <a:ext cx="3161109" cy="5527477"/>
          </a:xfrm>
          <a:prstGeom prst="rect">
            <a:avLst/>
          </a:prstGeom>
          <a:noFill/>
          <a:ln w="25400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1" name="Rectangle 13"/>
          <p:cNvSpPr>
            <a:spLocks/>
          </p:cNvSpPr>
          <p:nvPr/>
        </p:nvSpPr>
        <p:spPr bwMode="auto">
          <a:xfrm>
            <a:off x="6509742" y="437555"/>
            <a:ext cx="1797931" cy="26161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</a:rPr>
              <a:t>Color Flow diagrams</a:t>
            </a:r>
          </a:p>
        </p:txBody>
      </p:sp>
      <p:sp>
        <p:nvSpPr>
          <p:cNvPr id="27662" name="Rectangle 14"/>
          <p:cNvSpPr>
            <a:spLocks/>
          </p:cNvSpPr>
          <p:nvPr/>
        </p:nvSpPr>
        <p:spPr bwMode="auto">
          <a:xfrm>
            <a:off x="4893469" y="2018110"/>
            <a:ext cx="651867" cy="47327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3" name="Rectangle 15"/>
          <p:cNvSpPr>
            <a:spLocks/>
          </p:cNvSpPr>
          <p:nvPr/>
        </p:nvSpPr>
        <p:spPr bwMode="auto">
          <a:xfrm>
            <a:off x="4411266" y="964406"/>
            <a:ext cx="651867" cy="47327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4" name="Rectangle 16"/>
          <p:cNvSpPr>
            <a:spLocks/>
          </p:cNvSpPr>
          <p:nvPr/>
        </p:nvSpPr>
        <p:spPr bwMode="auto">
          <a:xfrm>
            <a:off x="4732734" y="3598664"/>
            <a:ext cx="651867" cy="47327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5" name="Rectangle 17"/>
          <p:cNvSpPr>
            <a:spLocks/>
          </p:cNvSpPr>
          <p:nvPr/>
        </p:nvSpPr>
        <p:spPr bwMode="auto">
          <a:xfrm>
            <a:off x="4634508" y="5536406"/>
            <a:ext cx="651867" cy="47327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6" name="Rectangle 18"/>
          <p:cNvSpPr>
            <a:spLocks/>
          </p:cNvSpPr>
          <p:nvPr/>
        </p:nvSpPr>
        <p:spPr bwMode="auto">
          <a:xfrm>
            <a:off x="3970363" y="2928938"/>
            <a:ext cx="941652" cy="26161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700" dirty="0">
                <a:solidFill>
                  <a:srgbClr val="D90B00"/>
                </a:solidFill>
              </a:rPr>
              <a:t>Color Flow</a:t>
            </a:r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 flipH="1">
            <a:off x="5011787" y="2582913"/>
            <a:ext cx="142875" cy="369466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rot="10800000">
            <a:off x="4679157" y="3214687"/>
            <a:ext cx="189756" cy="309191"/>
          </a:xfrm>
          <a:prstGeom prst="line">
            <a:avLst/>
          </a:prstGeom>
          <a:noFill/>
          <a:ln w="38100">
            <a:solidFill>
              <a:srgbClr val="FF2712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69" name="Picture 2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11245" y="2973586"/>
            <a:ext cx="145107" cy="196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7670" name="Line 22"/>
          <p:cNvSpPr>
            <a:spLocks noChangeShapeType="1"/>
          </p:cNvSpPr>
          <p:nvPr/>
        </p:nvSpPr>
        <p:spPr bwMode="auto">
          <a:xfrm rot="10800000" flipH="1">
            <a:off x="7465219" y="3118694"/>
            <a:ext cx="296912" cy="83716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71" name="Picture 2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84268" y="4241602"/>
            <a:ext cx="145107" cy="196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7672" name="Picture 2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88336" y="2991446"/>
            <a:ext cx="125016" cy="164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7673" name="Line 25"/>
          <p:cNvSpPr>
            <a:spLocks noChangeShapeType="1"/>
          </p:cNvSpPr>
          <p:nvPr/>
        </p:nvSpPr>
        <p:spPr bwMode="auto">
          <a:xfrm rot="10800000">
            <a:off x="6845722" y="3130972"/>
            <a:ext cx="285750" cy="7143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74" name="Picture 2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11245" y="2973586"/>
            <a:ext cx="145107" cy="196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7675" name="Picture 2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197453" y="4259461"/>
            <a:ext cx="125016" cy="164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/>
          </p:cNvSpPr>
          <p:nvPr/>
        </p:nvSpPr>
        <p:spPr bwMode="auto">
          <a:xfrm>
            <a:off x="2750344" y="348258"/>
            <a:ext cx="1584155" cy="27699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Feynman Rules 2</a:t>
            </a: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421312" y="6536531"/>
            <a:ext cx="291331" cy="2321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fld id="{0D09F8DB-2D84-6E42-905B-33D38E44F3EC}" type="slidenum">
              <a:rPr lang="en-US" sz="1300"/>
              <a:pPr/>
              <a:t>17</a:t>
            </a:fld>
            <a:endParaRPr lang="en-US" sz="1300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2297" y="1014636"/>
            <a:ext cx="7109148" cy="44559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8676" name="Rectangle 4"/>
          <p:cNvSpPr>
            <a:spLocks/>
          </p:cNvSpPr>
          <p:nvPr/>
        </p:nvSpPr>
        <p:spPr bwMode="auto">
          <a:xfrm>
            <a:off x="686470" y="5723930"/>
            <a:ext cx="6368962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>
                <a:solidFill>
                  <a:srgbClr val="003DCC"/>
                </a:solidFill>
              </a:rPr>
              <a:t>The </a:t>
            </a:r>
            <a:r>
              <a:rPr lang="en-US" sz="2500" dirty="0" err="1">
                <a:solidFill>
                  <a:srgbClr val="003DCC"/>
                </a:solidFill>
              </a:rPr>
              <a:t>abelian</a:t>
            </a:r>
            <a:r>
              <a:rPr lang="en-US" sz="2500" dirty="0">
                <a:solidFill>
                  <a:srgbClr val="003DCC"/>
                </a:solidFill>
              </a:rPr>
              <a:t> gluon is decoupled from U(3) gluons.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599406" y="5393531"/>
            <a:ext cx="8349258" cy="750094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>
              <a:lnSpc>
                <a:spcPct val="60000"/>
              </a:lnSpc>
            </a:pPr>
            <a:r>
              <a:rPr lang="en-US" sz="2500" dirty="0"/>
              <a:t>This is the</a:t>
            </a:r>
            <a:r>
              <a:rPr lang="en-US" sz="2500" dirty="0">
                <a:solidFill>
                  <a:srgbClr val="003DCC"/>
                </a:solidFill>
              </a:rPr>
              <a:t> color-flow decomposition</a:t>
            </a:r>
            <a:r>
              <a:rPr lang="en-US" sz="2500" dirty="0"/>
              <a:t> of a </a:t>
            </a:r>
            <a:r>
              <a:rPr lang="en-US" sz="2500" dirty="0" err="1"/>
              <a:t>n</a:t>
            </a:r>
            <a:r>
              <a:rPr lang="en-US" sz="2500" dirty="0"/>
              <a:t>-gluon amplitude.</a:t>
            </a: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380628" y="428625"/>
            <a:ext cx="8358188" cy="67865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>
              <a:lnSpc>
                <a:spcPct val="60000"/>
              </a:lnSpc>
            </a:pPr>
            <a:r>
              <a:rPr lang="en-US" sz="2500" dirty="0"/>
              <a:t>From these rules, we evaluate a </a:t>
            </a:r>
            <a:r>
              <a:rPr lang="en-US" sz="2500" dirty="0">
                <a:solidFill>
                  <a:srgbClr val="003DCC"/>
                </a:solidFill>
              </a:rPr>
              <a:t>color-fixed  scattering amplitude</a:t>
            </a:r>
            <a:r>
              <a:rPr lang="en-US" sz="2500" dirty="0"/>
              <a:t>.</a:t>
            </a:r>
          </a:p>
        </p:txBody>
      </p:sp>
      <p:sp>
        <p:nvSpPr>
          <p:cNvPr id="29699" name="Rectangle 3"/>
          <p:cNvSpPr>
            <a:spLocks/>
          </p:cNvSpPr>
          <p:nvPr/>
        </p:nvSpPr>
        <p:spPr bwMode="auto">
          <a:xfrm>
            <a:off x="469926" y="1357313"/>
            <a:ext cx="1726960" cy="27699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n-gluon amplitude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rot="10800000" flipH="1">
            <a:off x="508993" y="1832818"/>
            <a:ext cx="3347517" cy="14511"/>
          </a:xfrm>
          <a:prstGeom prst="line">
            <a:avLst/>
          </a:prstGeom>
          <a:noFill/>
          <a:ln w="50800">
            <a:solidFill>
              <a:srgbClr val="FF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1" name="Rectangle 5"/>
          <p:cNvSpPr>
            <a:spLocks/>
          </p:cNvSpPr>
          <p:nvPr/>
        </p:nvSpPr>
        <p:spPr bwMode="auto">
          <a:xfrm>
            <a:off x="3709169" y="3330774"/>
            <a:ext cx="5170289" cy="39290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: (n-1)! non-cyclic </a:t>
            </a:r>
            <a:r>
              <a:rPr lang="en-US" sz="2500" dirty="0" err="1"/>
              <a:t>permutaions</a:t>
            </a:r>
            <a:endParaRPr lang="en-US" sz="2500" dirty="0"/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6428" y="3384352"/>
            <a:ext cx="1578322" cy="3303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634" y="2196703"/>
            <a:ext cx="6587877" cy="866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9704" name="Rectangle 8"/>
          <p:cNvSpPr>
            <a:spLocks/>
          </p:cNvSpPr>
          <p:nvPr/>
        </p:nvSpPr>
        <p:spPr bwMode="auto">
          <a:xfrm>
            <a:off x="1255738" y="4232672"/>
            <a:ext cx="5713672" cy="76944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/>
              <a:t>For </a:t>
            </a:r>
            <a:r>
              <a:rPr lang="en-US" sz="2500" dirty="0" err="1"/>
              <a:t>n</a:t>
            </a:r>
            <a:r>
              <a:rPr lang="en-US" sz="2500" dirty="0"/>
              <a:t>-gluon case,                    are the same as</a:t>
            </a:r>
          </a:p>
          <a:p>
            <a:pPr algn="l"/>
            <a:r>
              <a:rPr lang="en-US" sz="2500" dirty="0"/>
              <a:t>the Color-Ordered ones.  </a:t>
            </a: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6953" y="4321969"/>
            <a:ext cx="1875234" cy="3303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9706" name="Line 10"/>
          <p:cNvSpPr>
            <a:spLocks noChangeShapeType="1"/>
          </p:cNvSpPr>
          <p:nvPr/>
        </p:nvSpPr>
        <p:spPr bwMode="auto">
          <a:xfrm rot="10800000" flipH="1">
            <a:off x="3643312" y="2761506"/>
            <a:ext cx="2178844" cy="12279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Rectangle 11"/>
          <p:cNvSpPr>
            <a:spLocks/>
          </p:cNvSpPr>
          <p:nvPr/>
        </p:nvSpPr>
        <p:spPr bwMode="auto">
          <a:xfrm>
            <a:off x="4691435" y="1562695"/>
            <a:ext cx="1585245" cy="26161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700" dirty="0">
                <a:solidFill>
                  <a:srgbClr val="FF0000"/>
                </a:solidFill>
              </a:rPr>
              <a:t>color factor</a:t>
            </a:r>
            <a:r>
              <a:rPr lang="en-US" sz="1700" dirty="0"/>
              <a:t>: 0 or1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rot="10800000" flipH="1">
            <a:off x="4904631" y="1845097"/>
            <a:ext cx="250031" cy="357188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5929313" y="2714625"/>
            <a:ext cx="2082850" cy="0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0" name="Rectangle 14"/>
          <p:cNvSpPr>
            <a:spLocks/>
          </p:cNvSpPr>
          <p:nvPr/>
        </p:nvSpPr>
        <p:spPr bwMode="auto">
          <a:xfrm>
            <a:off x="6932786" y="1562695"/>
            <a:ext cx="1523930" cy="26161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700" dirty="0">
                <a:solidFill>
                  <a:srgbClr val="003DCC"/>
                </a:solidFill>
              </a:rPr>
              <a:t>partial amplitude</a:t>
            </a:r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rot="10800000" flipH="1">
            <a:off x="6869162" y="1893093"/>
            <a:ext cx="107156" cy="357188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2" name="Rectangle 16"/>
          <p:cNvSpPr>
            <a:spLocks/>
          </p:cNvSpPr>
          <p:nvPr/>
        </p:nvSpPr>
        <p:spPr bwMode="auto">
          <a:xfrm>
            <a:off x="1330523" y="2089547"/>
            <a:ext cx="6893719" cy="1026914"/>
          </a:xfrm>
          <a:prstGeom prst="rect">
            <a:avLst/>
          </a:prstGeom>
          <a:noFill/>
          <a:ln w="25400">
            <a:solidFill>
              <a:srgbClr val="6E05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1425402" y="1062633"/>
            <a:ext cx="7000875" cy="87510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We add </a:t>
            </a:r>
            <a:r>
              <a:rPr lang="en-US" sz="2500" dirty="0" err="1">
                <a:solidFill>
                  <a:srgbClr val="003DCC"/>
                </a:solidFill>
              </a:rPr>
              <a:t>abelian</a:t>
            </a:r>
            <a:r>
              <a:rPr lang="en-US" sz="2500" dirty="0">
                <a:solidFill>
                  <a:srgbClr val="003DCC"/>
                </a:solidFill>
              </a:rPr>
              <a:t> gluon</a:t>
            </a:r>
            <a:r>
              <a:rPr lang="en-US" sz="2500" dirty="0"/>
              <a:t> amplitudes to the U(3) gluon ones. </a:t>
            </a:r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300261" y="2402086"/>
            <a:ext cx="572948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/>
              <a:t>e.g.)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38" y="3080742"/>
            <a:ext cx="3298404" cy="848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3837" y="3098601"/>
            <a:ext cx="217661" cy="8126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63570" y="3036094"/>
            <a:ext cx="214313" cy="8784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964906" y="4196953"/>
            <a:ext cx="3804047" cy="910828"/>
            <a:chOff x="0" y="0"/>
            <a:chExt cx="3408" cy="816"/>
          </a:xfrm>
        </p:grpSpPr>
        <p:pic>
          <p:nvPicPr>
            <p:cNvPr id="3072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88"/>
              <a:ext cx="195" cy="7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16" y="0"/>
              <a:ext cx="192" cy="7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29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" y="55"/>
              <a:ext cx="3096" cy="6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8471" y="5589984"/>
            <a:ext cx="3385467" cy="785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31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3837" y="5572125"/>
            <a:ext cx="217661" cy="8126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3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51094" y="5545336"/>
            <a:ext cx="214313" cy="8784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78594" y="2411016"/>
            <a:ext cx="5491758" cy="607219"/>
            <a:chOff x="0" y="0"/>
            <a:chExt cx="4920" cy="544"/>
          </a:xfrm>
        </p:grpSpPr>
        <p:sp>
          <p:nvSpPr>
            <p:cNvPr id="30734" name="Rectangle 14"/>
            <p:cNvSpPr>
              <a:spLocks/>
            </p:cNvSpPr>
            <p:nvPr/>
          </p:nvSpPr>
          <p:spPr bwMode="auto">
            <a:xfrm>
              <a:off x="48" y="32"/>
              <a:ext cx="4824" cy="408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735" name="Picture 15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4920" cy="5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30736" name="Picture 16"/>
          <p:cNvPicPr>
            <a:picLocks noChangeAspect="1" noChangeArrowheads="1"/>
          </p:cNvPicPr>
          <p:nvPr/>
        </p:nvPicPr>
        <p:blipFill>
          <a:blip r:embed="rId8"/>
          <a:srcRect l="66948" t="8510" r="20509"/>
          <a:stretch>
            <a:fillRect/>
          </a:stretch>
        </p:blipFill>
        <p:spPr bwMode="auto">
          <a:xfrm>
            <a:off x="3158877" y="396256"/>
            <a:ext cx="536898" cy="3549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0737" name="Rectangle 17"/>
          <p:cNvSpPr>
            <a:spLocks/>
          </p:cNvSpPr>
          <p:nvPr/>
        </p:nvSpPr>
        <p:spPr bwMode="auto">
          <a:xfrm>
            <a:off x="398487" y="352723"/>
            <a:ext cx="2709044" cy="399604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1 quark line and</a:t>
            </a:r>
          </a:p>
        </p:txBody>
      </p:sp>
      <p:sp>
        <p:nvSpPr>
          <p:cNvPr id="30738" name="Rectangle 18"/>
          <p:cNvSpPr>
            <a:spLocks/>
          </p:cNvSpPr>
          <p:nvPr/>
        </p:nvSpPr>
        <p:spPr bwMode="auto">
          <a:xfrm>
            <a:off x="3757166" y="351607"/>
            <a:ext cx="1705570" cy="40183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amplitude</a:t>
            </a:r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rot="10800000" flipH="1">
            <a:off x="465460" y="796975"/>
            <a:ext cx="4892352" cy="18976"/>
          </a:xfrm>
          <a:prstGeom prst="line">
            <a:avLst/>
          </a:prstGeom>
          <a:noFill/>
          <a:ln w="50800">
            <a:solidFill>
              <a:srgbClr val="FF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0" name="Picture 2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14438" y="2455664"/>
            <a:ext cx="4209232" cy="4732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41" name="Picture 2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77666" y="3214687"/>
            <a:ext cx="2992561" cy="866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42" name="Picture 2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5358" y="4223742"/>
            <a:ext cx="2694533" cy="955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43" name="Picture 2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080617" y="5447110"/>
            <a:ext cx="2696766" cy="848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0744" name="Line 24"/>
          <p:cNvSpPr>
            <a:spLocks noChangeShapeType="1"/>
          </p:cNvSpPr>
          <p:nvPr/>
        </p:nvSpPr>
        <p:spPr bwMode="auto">
          <a:xfrm>
            <a:off x="3429000" y="3821906"/>
            <a:ext cx="1250156" cy="0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 rot="10800000" flipH="1">
            <a:off x="2982516" y="4976069"/>
            <a:ext cx="1910953" cy="5581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 rot="10800000" flipH="1">
            <a:off x="2419945" y="6393656"/>
            <a:ext cx="2402086" cy="8930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4991696" y="4027289"/>
            <a:ext cx="3743771" cy="16744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4991696" y="5170289"/>
            <a:ext cx="3743771" cy="16744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>
            <a:off x="5080993" y="6474024"/>
            <a:ext cx="3743771" cy="16744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LHC is running</a:t>
            </a:r>
            <a:endParaRPr lang="en-US" dirty="0"/>
          </a:p>
        </p:txBody>
      </p:sp>
      <p:pic>
        <p:nvPicPr>
          <p:cNvPr id="4" name="Content Placeholder 3" descr="lhc-si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" y="1417638"/>
            <a:ext cx="8726713" cy="3048000"/>
          </a:xfrm>
        </p:spPr>
      </p:pic>
      <p:sp>
        <p:nvSpPr>
          <p:cNvPr id="5" name="TextBox 4"/>
          <p:cNvSpPr txBox="1"/>
          <p:nvPr/>
        </p:nvSpPr>
        <p:spPr>
          <a:xfrm>
            <a:off x="838200" y="5473988"/>
            <a:ext cx="13620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 fb^-1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105400" y="5671810"/>
            <a:ext cx="1220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Higgs 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5040868"/>
            <a:ext cx="1198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8 TeV 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105400" y="4800600"/>
            <a:ext cx="2301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  Physics ?</a:t>
            </a:r>
            <a:endParaRPr lang="en-US" sz="2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883F-8A30-A543-9DAA-C88D1195FE49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/>
          </p:cNvSpPr>
          <p:nvPr/>
        </p:nvSpPr>
        <p:spPr bwMode="auto">
          <a:xfrm>
            <a:off x="1161976" y="776883"/>
            <a:ext cx="8911828" cy="785813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>
              <a:lnSpc>
                <a:spcPct val="70000"/>
              </a:lnSpc>
            </a:pPr>
            <a:r>
              <a:rPr lang="en-US" sz="2500" dirty="0"/>
              <a:t>There are other contributions from </a:t>
            </a:r>
            <a:r>
              <a:rPr lang="en-US" sz="2500" dirty="0">
                <a:solidFill>
                  <a:srgbClr val="003DCC"/>
                </a:solidFill>
              </a:rPr>
              <a:t>propagating </a:t>
            </a:r>
            <a:r>
              <a:rPr lang="en-US" sz="2500" dirty="0" err="1">
                <a:solidFill>
                  <a:srgbClr val="003DCC"/>
                </a:solidFill>
              </a:rPr>
              <a:t>abelian</a:t>
            </a:r>
            <a:r>
              <a:rPr lang="en-US" sz="2500" dirty="0">
                <a:solidFill>
                  <a:srgbClr val="003DCC"/>
                </a:solidFill>
              </a:rPr>
              <a:t> gluons</a:t>
            </a:r>
          </a:p>
        </p:txBody>
      </p:sp>
      <p:sp>
        <p:nvSpPr>
          <p:cNvPr id="31746" name="Rectangle 2"/>
          <p:cNvSpPr>
            <a:spLocks/>
          </p:cNvSpPr>
          <p:nvPr/>
        </p:nvSpPr>
        <p:spPr bwMode="auto">
          <a:xfrm>
            <a:off x="398488" y="1857375"/>
            <a:ext cx="572948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/>
              <a:t>e.g.)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53953" y="2461246"/>
            <a:ext cx="3893344" cy="1146348"/>
            <a:chOff x="0" y="0"/>
            <a:chExt cx="3488" cy="1026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4" y="0"/>
              <a:ext cx="3056" cy="10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4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8"/>
              <a:ext cx="152" cy="5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50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44" y="130"/>
              <a:ext cx="144" cy="5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286125" y="3326309"/>
            <a:ext cx="4179094" cy="1250156"/>
            <a:chOff x="0" y="0"/>
            <a:chExt cx="3744" cy="1120"/>
          </a:xfrm>
        </p:grpSpPr>
        <p:pic>
          <p:nvPicPr>
            <p:cNvPr id="31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0"/>
              <a:ext cx="3368" cy="11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53" name="Picture 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203"/>
              <a:ext cx="152" cy="5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54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00" y="195"/>
              <a:ext cx="144" cy="5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31755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81139" y="4564187"/>
            <a:ext cx="2281535" cy="8918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3294" y="4538514"/>
            <a:ext cx="160734" cy="5971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5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992" y="4530701"/>
            <a:ext cx="150689" cy="620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58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10818" y="5552033"/>
            <a:ext cx="2042666" cy="7612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59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1108" y="5696025"/>
            <a:ext cx="160734" cy="599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60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8041" y="5687095"/>
            <a:ext cx="152921" cy="623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61" name="Picture 1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50250" y="4597673"/>
            <a:ext cx="1559346" cy="6351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62" name="Picture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80846" y="5726162"/>
            <a:ext cx="1582787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63" name="Picture 19"/>
          <p:cNvPicPr>
            <a:picLocks noChangeAspect="1" noChangeArrowheads="1"/>
          </p:cNvPicPr>
          <p:nvPr/>
        </p:nvPicPr>
        <p:blipFill>
          <a:blip r:embed="rId10"/>
          <a:srcRect l="67596" t="18979" r="19957"/>
          <a:stretch>
            <a:fillRect/>
          </a:stretch>
        </p:blipFill>
        <p:spPr bwMode="auto">
          <a:xfrm>
            <a:off x="3192363" y="218777"/>
            <a:ext cx="554757" cy="327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1764" name="Rectangle 20"/>
          <p:cNvSpPr>
            <a:spLocks/>
          </p:cNvSpPr>
          <p:nvPr/>
        </p:nvSpPr>
        <p:spPr bwMode="auto">
          <a:xfrm>
            <a:off x="289099" y="150689"/>
            <a:ext cx="3320727" cy="46211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2 quark lines and</a:t>
            </a:r>
          </a:p>
        </p:txBody>
      </p:sp>
      <p:sp>
        <p:nvSpPr>
          <p:cNvPr id="31765" name="Rectangle 21"/>
          <p:cNvSpPr>
            <a:spLocks/>
          </p:cNvSpPr>
          <p:nvPr/>
        </p:nvSpPr>
        <p:spPr bwMode="auto">
          <a:xfrm>
            <a:off x="3776142" y="149572"/>
            <a:ext cx="1687711" cy="464344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amplitude</a:t>
            </a:r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 rot="10800000" flipH="1">
            <a:off x="312539" y="630660"/>
            <a:ext cx="5163592" cy="2232"/>
          </a:xfrm>
          <a:prstGeom prst="line">
            <a:avLst/>
          </a:prstGeom>
          <a:noFill/>
          <a:ln w="50800">
            <a:solidFill>
              <a:srgbClr val="FF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76820" y="1723430"/>
            <a:ext cx="5982891" cy="714375"/>
            <a:chOff x="0" y="0"/>
            <a:chExt cx="5360" cy="640"/>
          </a:xfrm>
        </p:grpSpPr>
        <p:sp>
          <p:nvSpPr>
            <p:cNvPr id="31768" name="Rectangle 24"/>
            <p:cNvSpPr>
              <a:spLocks/>
            </p:cNvSpPr>
            <p:nvPr/>
          </p:nvSpPr>
          <p:spPr bwMode="auto">
            <a:xfrm>
              <a:off x="48" y="40"/>
              <a:ext cx="5264" cy="496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1769" name="Picture 25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0" y="0"/>
              <a:ext cx="5360" cy="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31770" name="Picture 26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393031" y="1825006"/>
            <a:ext cx="4161234" cy="4565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1" name="Picture 2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62570" y="2659931"/>
            <a:ext cx="2357438" cy="519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2" name="Picture 28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561580" y="3571875"/>
            <a:ext cx="1593949" cy="4911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3" name="Picture 29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28625" y="4464844"/>
            <a:ext cx="1887513" cy="7054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4" name="Picture 30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447109" y="4509492"/>
            <a:ext cx="1768078" cy="660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5" name="Picture 31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21469" y="5594449"/>
            <a:ext cx="1964531" cy="7277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6" name="Picture 3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929188" y="5581055"/>
            <a:ext cx="2481337" cy="7679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4835" y="-7432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Divide MadGraph code for </a:t>
            </a:r>
            <a:endParaRPr lang="en-US" sz="4000" b="1" dirty="0"/>
          </a:p>
        </p:txBody>
      </p:sp>
      <p:pic>
        <p:nvPicPr>
          <p:cNvPr id="6" name="Picture 5" descr="Screen shot 2011-05-09 at 09.08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182979"/>
            <a:ext cx="3574306" cy="517337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3CB-18F4-CD4D-8D92-C5AFDDBDFD73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AED0B-2783-A04A-A331-B1982DD4530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19800" y="1068679"/>
            <a:ext cx="533400" cy="228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4000" y="3146400"/>
            <a:ext cx="3048000" cy="2263452"/>
          </a:xfrm>
          <a:prstGeom prst="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98845" y="2895600"/>
            <a:ext cx="535155" cy="91303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306554" y="1124500"/>
            <a:ext cx="2970046" cy="932900"/>
            <a:chOff x="714375" y="1767285"/>
            <a:chExt cx="3705202" cy="1065429"/>
          </a:xfrm>
        </p:grpSpPr>
        <p:pic>
          <p:nvPicPr>
            <p:cNvPr id="20" name="Picture 19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714375" y="2136617"/>
              <a:ext cx="1981200" cy="6960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14375" y="1767285"/>
              <a:ext cx="1340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Color Factor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83969" y="1767286"/>
              <a:ext cx="2035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</a:rPr>
                <a:t>c</a:t>
              </a:r>
              <a:r>
                <a:rPr lang="en-US" b="1" dirty="0" smtClean="0">
                  <a:solidFill>
                    <a:srgbClr val="008000"/>
                  </a:solidFill>
                </a:rPr>
                <a:t>olor-ordered amp.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206106" y="2057400"/>
            <a:ext cx="4592739" cy="1089000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>
            <a:off x="2286000" y="3429000"/>
            <a:ext cx="457200" cy="685800"/>
          </a:xfrm>
          <a:prstGeom prst="downArrow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86031" y="4406552"/>
            <a:ext cx="4374919" cy="762348"/>
            <a:chOff x="686031" y="4406552"/>
            <a:chExt cx="4374919" cy="762348"/>
          </a:xfrm>
        </p:grpSpPr>
        <p:pic>
          <p:nvPicPr>
            <p:cNvPr id="27" name="Picture 26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686031" y="4406552"/>
              <a:ext cx="1335773" cy="698848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2571750" y="4749452"/>
              <a:ext cx="342900" cy="2921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1"/>
                <a:stretch>
                  <a:fillRect/>
                </a:stretch>
              </p:blipFill>
            </mc:Choice>
            <mc:Fallback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2933700" y="4406552"/>
              <a:ext cx="342900" cy="2921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3"/>
                <a:stretch>
                  <a:fillRect/>
                </a:stretch>
              </p:blipFill>
            </mc:Choice>
            <mc:Fallback>
              <p:blipFill>
                <a:blip r:embed="rId14"/>
                <a:stretch>
                  <a:fillRect/>
                </a:stretch>
              </p:blipFill>
            </mc:Fallback>
          </mc:AlternateContent>
          <p:spPr>
            <a:xfrm>
              <a:off x="3098800" y="4813300"/>
              <a:ext cx="355600" cy="2921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5"/>
                <a:stretch>
                  <a:fillRect/>
                </a:stretch>
              </p:blipFill>
            </mc:Choice>
            <mc:Fallback>
              <p:blipFill>
                <a:blip r:embed="rId16"/>
                <a:stretch>
                  <a:fillRect/>
                </a:stretch>
              </p:blipFill>
            </mc:Fallback>
          </mc:AlternateContent>
          <p:spPr>
            <a:xfrm>
              <a:off x="3606800" y="4724052"/>
              <a:ext cx="330200" cy="508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7"/>
                <a:stretch>
                  <a:fillRect/>
                </a:stretch>
              </p:blipFill>
            </mc:Choice>
            <mc:Fallback>
              <p:blipFill>
                <a:blip r:embed="rId18"/>
                <a:stretch>
                  <a:fillRect/>
                </a:stretch>
              </p:blipFill>
            </mc:Fallback>
          </mc:AlternateContent>
          <p:spPr>
            <a:xfrm>
              <a:off x="4083050" y="4419252"/>
              <a:ext cx="977900" cy="3556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9"/>
                <a:stretch>
                  <a:fillRect/>
                </a:stretch>
              </p:blipFill>
            </mc:Choice>
            <mc:Fallback>
              <p:blipFill>
                <a:blip r:embed="rId20"/>
                <a:stretch>
                  <a:fillRect/>
                </a:stretch>
              </p:blipFill>
            </mc:Fallback>
          </mc:AlternateContent>
          <p:spPr>
            <a:xfrm>
              <a:off x="4083050" y="4813300"/>
              <a:ext cx="647700" cy="355600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2793234" y="3429000"/>
            <a:ext cx="96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divide</a:t>
            </a:r>
            <a:endParaRPr lang="en-US" sz="2400" b="1" dirty="0">
              <a:solidFill>
                <a:srgbClr val="FF66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6031" y="5331767"/>
            <a:ext cx="2964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Combine them later …</a:t>
            </a:r>
            <a:endParaRPr lang="en-US" sz="2400" dirty="0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1"/>
              <a:stretch>
                <a:fillRect/>
              </a:stretch>
            </p:blipFill>
          </mc:Choice>
          <mc:Fallback>
            <p:blipFill>
              <a:blip r:embed="rId22"/>
              <a:stretch>
                <a:fillRect/>
              </a:stretch>
            </p:blipFill>
          </mc:Fallback>
        </mc:AlternateContent>
        <p:spPr>
          <a:xfrm>
            <a:off x="6832600" y="152400"/>
            <a:ext cx="1325089" cy="71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81000"/>
            <a:ext cx="89154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3600" b="1" dirty="0" smtClean="0"/>
              <a:t>Advantages of dividing code by</a:t>
            </a:r>
          </a:p>
          <a:p>
            <a:endParaRPr lang="en-US" sz="3600" b="1" dirty="0" smtClean="0"/>
          </a:p>
          <a:p>
            <a:pPr lvl="1"/>
            <a:r>
              <a:rPr lang="en-US" dirty="0" smtClean="0"/>
              <a:t>Each code for          is 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err="1" smtClean="0">
                <a:solidFill>
                  <a:srgbClr val="0000FF"/>
                </a:solidFill>
              </a:rPr>
              <a:t>ompilable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      are </a:t>
            </a:r>
            <a:r>
              <a:rPr lang="en-US" dirty="0" smtClean="0">
                <a:solidFill>
                  <a:srgbClr val="0000FF"/>
                </a:solidFill>
              </a:rPr>
              <a:t>related to each other </a:t>
            </a:r>
            <a:r>
              <a:rPr lang="en-US" dirty="0" smtClean="0"/>
              <a:t>by gluon permutations.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                  </a:t>
            </a:r>
          </a:p>
          <a:p>
            <a:pPr lvl="1">
              <a:buNone/>
            </a:pPr>
            <a:r>
              <a:rPr lang="en-US" dirty="0" smtClean="0"/>
              <a:t>                     do not have to generate all A’s.  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      are </a:t>
            </a:r>
            <a:r>
              <a:rPr lang="en-US" dirty="0" smtClean="0">
                <a:solidFill>
                  <a:srgbClr val="0000FF"/>
                </a:solidFill>
              </a:rPr>
              <a:t>gauge invariant</a:t>
            </a:r>
            <a:r>
              <a:rPr lang="en-US" dirty="0" smtClean="0"/>
              <a:t>.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14E2-B3C4-DD47-950F-307EDBAAAB41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924551" y="533400"/>
            <a:ext cx="444500" cy="406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857501" y="1370874"/>
            <a:ext cx="457200" cy="41801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66800" y="4064000"/>
            <a:ext cx="444500" cy="406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66800" y="2202271"/>
            <a:ext cx="444500" cy="4064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733551" y="2640421"/>
            <a:ext cx="6591298" cy="604429"/>
            <a:chOff x="1752600" y="2012769"/>
            <a:chExt cx="6591298" cy="604429"/>
          </a:xfrm>
        </p:grpSpPr>
        <p:pic>
          <p:nvPicPr>
            <p:cNvPr id="11" name="Picture 1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tretch>
                  <a:fillRect/>
                </a:stretch>
              </p:blipFill>
            </mc:Choice>
            <mc:Fallback>
              <p:blipFill>
                <a:blip r:embed="rId6"/>
                <a:stretch>
                  <a:fillRect/>
                </a:stretch>
              </p:blipFill>
            </mc:Fallback>
          </mc:AlternateContent>
          <p:spPr>
            <a:xfrm>
              <a:off x="3048000" y="2130244"/>
              <a:ext cx="1790700" cy="315504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6553200" y="2130244"/>
              <a:ext cx="1790698" cy="315504"/>
            </a:xfrm>
            <a:prstGeom prst="rect">
              <a:avLst/>
            </a:prstGeom>
          </p:spPr>
        </p:pic>
        <p:sp>
          <p:nvSpPr>
            <p:cNvPr id="13" name="Left-Right Arrow 12"/>
            <p:cNvSpPr/>
            <p:nvPr/>
          </p:nvSpPr>
          <p:spPr>
            <a:xfrm>
              <a:off x="5029200" y="2130244"/>
              <a:ext cx="1358900" cy="315504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5372100" y="2445748"/>
              <a:ext cx="571500" cy="17145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1"/>
                <a:stretch>
                  <a:fillRect/>
                </a:stretch>
              </p:blipFill>
            </mc:Choice>
            <mc:Fallback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1752600" y="2012769"/>
              <a:ext cx="1123950" cy="2349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1390651" y="3244850"/>
            <a:ext cx="685800" cy="381000"/>
          </a:xfrm>
          <a:prstGeom prst="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390651" y="4716463"/>
            <a:ext cx="685800" cy="381000"/>
          </a:xfrm>
          <a:prstGeom prst="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76451" y="4716463"/>
            <a:ext cx="4677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can simplify color-ordered amps </a:t>
            </a:r>
          </a:p>
          <a:p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2590800" y="5178128"/>
            <a:ext cx="3676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Off-shell recursive relations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6753933" y="3302000"/>
            <a:ext cx="1876669" cy="32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57200" y="1143000"/>
            <a:ext cx="7510160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Efficient amplitude evaluation</a:t>
            </a:r>
            <a:endParaRPr lang="en-US" sz="4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4F81-EF6E-A140-B332-0E5EAFFA6FE6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0C4D-D2E1-5146-ACB7-D64CDFFF237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 descr="Screen shot 2011-05-06 at 06.07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675" y="2127360"/>
            <a:ext cx="5518325" cy="4283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96" y="3886200"/>
            <a:ext cx="3237008" cy="18601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143000"/>
            <a:ext cx="7704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Off-shell</a:t>
            </a:r>
            <a:r>
              <a:rPr lang="en-US" sz="3000" dirty="0" smtClean="0"/>
              <a:t> recursive relations </a:t>
            </a:r>
            <a:r>
              <a:rPr lang="en-US" sz="3000" dirty="0" smtClean="0"/>
              <a:t>in fixed color-order</a:t>
            </a:r>
            <a:endParaRPr lang="en-US" sz="3000" dirty="0"/>
          </a:p>
        </p:txBody>
      </p:sp>
      <p:pic>
        <p:nvPicPr>
          <p:cNvPr id="11" name="Picture 10" descr="Screen shot 2011-05-06 at 06.10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2127360"/>
            <a:ext cx="1473200" cy="153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51000" y="2667000"/>
            <a:ext cx="177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51000" y="3124200"/>
            <a:ext cx="406400" cy="539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40A4-0CB1-884E-B40F-6DC584FE37B1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0C4D-D2E1-5146-ACB7-D64CDFFF237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10" descr="Screen shot 2011-05-05 at 13.28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" y="2520771"/>
            <a:ext cx="1806389" cy="1199555"/>
          </a:xfrm>
          <a:prstGeom prst="rect">
            <a:avLst/>
          </a:prstGeom>
        </p:spPr>
      </p:pic>
      <p:pic>
        <p:nvPicPr>
          <p:cNvPr id="12" name="Picture 11" descr="Screen shot 2011-05-05 at 13.28.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5" y="3904345"/>
            <a:ext cx="1618198" cy="10223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17512" y="230832"/>
            <a:ext cx="6777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Off-shell recursive relations for gluonic </a:t>
            </a:r>
            <a:r>
              <a:rPr lang="en-US" sz="2400" dirty="0" err="1" smtClean="0"/>
              <a:t>subamplitude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0" y="230832"/>
            <a:ext cx="8825590" cy="4900426"/>
            <a:chOff x="220388" y="1311106"/>
            <a:chExt cx="8825590" cy="4900426"/>
          </a:xfrm>
        </p:grpSpPr>
        <p:pic>
          <p:nvPicPr>
            <p:cNvPr id="10" name="Picture 9" descr="Screen shot 2011-05-05 at 13.27.0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388" y="2467010"/>
              <a:ext cx="1738401" cy="1134035"/>
            </a:xfrm>
            <a:prstGeom prst="rect">
              <a:avLst/>
            </a:prstGeom>
          </p:spPr>
        </p:pic>
        <p:pic>
          <p:nvPicPr>
            <p:cNvPr id="16" name="Picture 15" descr="Screen shot 2011-05-05 at 13.34.15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4072" y="2338864"/>
              <a:ext cx="1623055" cy="1050944"/>
            </a:xfrm>
            <a:prstGeom prst="rect">
              <a:avLst/>
            </a:prstGeom>
          </p:spPr>
        </p:pic>
        <p:pic>
          <p:nvPicPr>
            <p:cNvPr id="17" name="Picture 16" descr="Screen shot 2011-05-05 at 13.35.19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9703" y="3746219"/>
              <a:ext cx="1904674" cy="1238400"/>
            </a:xfrm>
            <a:prstGeom prst="rect">
              <a:avLst/>
            </a:prstGeom>
          </p:spPr>
        </p:pic>
        <p:pic>
          <p:nvPicPr>
            <p:cNvPr id="18" name="Picture 17" descr="Screen shot 2011-05-05 at 13.35.54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0598" y="4800600"/>
              <a:ext cx="2076094" cy="1328382"/>
            </a:xfrm>
            <a:prstGeom prst="rect">
              <a:avLst/>
            </a:prstGeom>
          </p:spPr>
        </p:pic>
        <p:pic>
          <p:nvPicPr>
            <p:cNvPr id="19" name="Picture 18" descr="Screen shot 2011-05-05 at 13.37.43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46692" y="2456535"/>
              <a:ext cx="1705810" cy="1104900"/>
            </a:xfrm>
            <a:prstGeom prst="rect">
              <a:avLst/>
            </a:prstGeom>
          </p:spPr>
        </p:pic>
        <p:pic>
          <p:nvPicPr>
            <p:cNvPr id="20" name="Picture 19" descr="Screen shot 2011-05-05 at 13.38.22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1651" y="3414140"/>
              <a:ext cx="1890914" cy="1205904"/>
            </a:xfrm>
            <a:prstGeom prst="rect">
              <a:avLst/>
            </a:prstGeom>
          </p:spPr>
        </p:pic>
        <p:pic>
          <p:nvPicPr>
            <p:cNvPr id="21" name="Picture 20" descr="Screen shot 2011-05-05 at 13.38.36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46692" y="5106632"/>
              <a:ext cx="1780117" cy="1104900"/>
            </a:xfrm>
            <a:prstGeom prst="rect">
              <a:avLst/>
            </a:prstGeom>
          </p:spPr>
        </p:pic>
        <p:pic>
          <p:nvPicPr>
            <p:cNvPr id="22" name="Picture 21" descr="Screen shot 2011-05-05 at 13.38.48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8217" y="1311106"/>
              <a:ext cx="1610572" cy="1027758"/>
            </a:xfrm>
            <a:prstGeom prst="rect">
              <a:avLst/>
            </a:prstGeom>
          </p:spPr>
        </p:pic>
        <p:pic>
          <p:nvPicPr>
            <p:cNvPr id="25" name="Picture 24" descr="Screen shot 2011-05-06 at 03.20.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7398" y="3008985"/>
              <a:ext cx="2668580" cy="197563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377398" y="2819400"/>
              <a:ext cx="2668580" cy="2165219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626809" y="3297548"/>
              <a:ext cx="649289" cy="448671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914400" y="67214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417268" y="5352431"/>
            <a:ext cx="5829692" cy="461665"/>
            <a:chOff x="2593553" y="849441"/>
            <a:chExt cx="5829692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3328881" y="849441"/>
              <a:ext cx="5094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Reduce the # of diagrams and code size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593553" y="996220"/>
              <a:ext cx="735328" cy="29355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17594" y="5956240"/>
            <a:ext cx="5942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Straightforwardly applicable to New Physics processes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5334000"/>
            <a:ext cx="82397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 far we can generate and evaluate </a:t>
            </a:r>
          </a:p>
          <a:p>
            <a:r>
              <a:rPr lang="en-US" sz="3200" dirty="0" smtClean="0"/>
              <a:t>color-ordered amplitudes for multi-jet processes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33400"/>
            <a:ext cx="69127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Time performance of recursively generated </a:t>
            </a:r>
          </a:p>
          <a:p>
            <a:r>
              <a:rPr lang="en-US" sz="3000" dirty="0" smtClean="0"/>
              <a:t>color-ordered amplitudes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5200793" y="2057400"/>
            <a:ext cx="39432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gg -&gt; </a:t>
            </a:r>
            <a:r>
              <a:rPr lang="en-US" sz="2000" dirty="0" err="1" smtClean="0"/>
              <a:t>ng</a:t>
            </a:r>
            <a:r>
              <a:rPr lang="en-US" sz="2000" dirty="0" smtClean="0"/>
              <a:t> process</a:t>
            </a:r>
          </a:p>
          <a:p>
            <a:r>
              <a:rPr lang="en-US" sz="2000" dirty="0" smtClean="0"/>
              <a:t>Average of all color-</a:t>
            </a:r>
            <a:r>
              <a:rPr lang="en-US" sz="2000" dirty="0" err="1" smtClean="0"/>
              <a:t>orderd</a:t>
            </a:r>
            <a:r>
              <a:rPr lang="en-US" sz="2000" dirty="0" smtClean="0"/>
              <a:t> amps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Recursive amp gains from 4 gluons</a:t>
            </a:r>
          </a:p>
          <a:p>
            <a:r>
              <a:rPr lang="en-US" sz="2000" dirty="0" smtClean="0"/>
              <a:t> about 2 ~ 8 factor in execution time</a:t>
            </a:r>
            <a:endParaRPr lang="en-US" sz="20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5F8CA-A79E-1B4D-9C3E-3C8995EC2492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 descr="rectime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28793" y="1828800"/>
            <a:ext cx="45720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Re-combine color-ordered amps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1ECE-1DC0-2042-A9FA-688E5F8F8607}" type="datetime4">
              <a:rPr lang="en-US" smtClean="0"/>
              <a:t>February 3, 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AED0B-2783-A04A-A331-B1982DD4530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3211" y="4573874"/>
            <a:ext cx="4504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A</a:t>
            </a:r>
            <a:r>
              <a:rPr lang="en-US" sz="2400" dirty="0" smtClean="0">
                <a:solidFill>
                  <a:srgbClr val="0000FF"/>
                </a:solidFill>
              </a:rPr>
              <a:t>pproximate</a:t>
            </a:r>
            <a:r>
              <a:rPr lang="en-US" sz="2400" dirty="0" smtClean="0"/>
              <a:t> the color summation</a:t>
            </a:r>
          </a:p>
          <a:p>
            <a:r>
              <a:rPr lang="en-US" sz="2400" dirty="0" smtClean="0"/>
              <a:t> </a:t>
            </a:r>
            <a:r>
              <a:rPr lang="en-US" sz="2400" dirty="0" smtClean="0"/>
              <a:t>by truncating the expansion. </a:t>
            </a:r>
          </a:p>
          <a:p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4191000" y="1498978"/>
            <a:ext cx="228592" cy="177421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1143000"/>
            <a:ext cx="182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Polynomial of </a:t>
            </a:r>
            <a:r>
              <a:rPr lang="en-US" dirty="0" err="1" smtClean="0"/>
              <a:t>Nc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663277" y="3975068"/>
            <a:ext cx="1600444" cy="2428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52730" y="5404871"/>
            <a:ext cx="5885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Reducing</a:t>
            </a:r>
            <a:r>
              <a:rPr lang="en-US" sz="2400" dirty="0" smtClean="0"/>
              <a:t> the burden of the </a:t>
            </a:r>
            <a:r>
              <a:rPr lang="en-US" sz="2400" dirty="0" smtClean="0">
                <a:solidFill>
                  <a:srgbClr val="0000FF"/>
                </a:solidFill>
              </a:rPr>
              <a:t>color summation </a:t>
            </a:r>
          </a:p>
          <a:p>
            <a:r>
              <a:rPr lang="en-US" sz="2400" dirty="0" smtClean="0"/>
              <a:t>with keeping its uncertainty under-controlled.</a:t>
            </a:r>
            <a:endParaRPr lang="en-US" sz="2400" dirty="0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088594" y="3253931"/>
            <a:ext cx="7962908" cy="5997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35489" y="2297668"/>
            <a:ext cx="281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Huge for multi-jet processes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3981" y="2853821"/>
            <a:ext cx="284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1/Nc expansion </a:t>
            </a:r>
            <a:r>
              <a:rPr lang="en-US" sz="2000" dirty="0" smtClean="0"/>
              <a:t>( </a:t>
            </a:r>
            <a:r>
              <a:rPr lang="en-US" sz="2000" dirty="0" err="1" smtClean="0"/>
              <a:t>SU(Nc</a:t>
            </a:r>
            <a:r>
              <a:rPr lang="en-US" sz="2000" dirty="0" smtClean="0"/>
              <a:t>))</a:t>
            </a:r>
            <a:endParaRPr lang="en-US" sz="2000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33212" y="891063"/>
            <a:ext cx="706342" cy="474383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430359" y="1123826"/>
            <a:ext cx="181322" cy="198279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621754" y="891063"/>
            <a:ext cx="181322" cy="198279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709057" y="1167166"/>
            <a:ext cx="188037" cy="198279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977682" y="1106584"/>
            <a:ext cx="174606" cy="34483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2229517" y="899684"/>
            <a:ext cx="517103" cy="241384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2229517" y="1167166"/>
            <a:ext cx="342496" cy="241384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1492249" y="1498978"/>
            <a:ext cx="3675596" cy="871533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638181" y="5562600"/>
            <a:ext cx="685800" cy="381000"/>
          </a:xfrm>
          <a:prstGeom prst="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91000" y="3980745"/>
            <a:ext cx="168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do not need </a:t>
            </a:r>
            <a:endParaRPr lang="en-US" dirty="0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865918" y="3980745"/>
            <a:ext cx="706342" cy="474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Multi-jet event generation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5512"/>
            <a:ext cx="8229600" cy="4525963"/>
          </a:xfrm>
        </p:spPr>
        <p:txBody>
          <a:bodyPr/>
          <a:lstStyle/>
          <a:p>
            <a:r>
              <a:rPr lang="en-US" dirty="0" smtClean="0"/>
              <a:t>Generate events with </a:t>
            </a:r>
            <a:r>
              <a:rPr lang="en-US" dirty="0" smtClean="0">
                <a:solidFill>
                  <a:srgbClr val="0000FF"/>
                </a:solidFill>
              </a:rPr>
              <a:t>Leading Color Approximation</a:t>
            </a:r>
          </a:p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For each event, include </a:t>
            </a:r>
            <a:r>
              <a:rPr lang="en-US" dirty="0" smtClean="0">
                <a:solidFill>
                  <a:srgbClr val="0000FF"/>
                </a:solidFill>
              </a:rPr>
              <a:t>higher order corrections</a:t>
            </a:r>
            <a:r>
              <a:rPr lang="en-US" dirty="0" smtClean="0"/>
              <a:t> into its weight.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14E2-B3C4-DD47-950F-307EDBAAAB41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600200" y="5057689"/>
            <a:ext cx="7543800" cy="526993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600200" y="3367783"/>
            <a:ext cx="7391400" cy="5163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958334"/>
            <a:ext cx="838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✪ </a:t>
            </a:r>
            <a:r>
              <a:rPr lang="en-US" dirty="0" smtClean="0"/>
              <a:t>Event generation is done with almost the same way to evaluate total cross sections …</a:t>
            </a:r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219200" y="1327666"/>
            <a:ext cx="2362200" cy="6314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33800" y="1491734"/>
            <a:ext cx="311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phase space point -&gt; 1 Event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Leading </a:t>
            </a:r>
            <a:r>
              <a:rPr lang="en-US" b="1" dirty="0" smtClean="0"/>
              <a:t>color summation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3132016"/>
            <a:ext cx="3193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Color-</a:t>
            </a:r>
            <a:r>
              <a:rPr lang="en-US" sz="2800" dirty="0" smtClean="0">
                <a:solidFill>
                  <a:srgbClr val="0000FF"/>
                </a:solidFill>
              </a:rPr>
              <a:t>flow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sampling 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1447800" y="2082913"/>
            <a:ext cx="4697420" cy="400110"/>
            <a:chOff x="1168501" y="3142050"/>
            <a:chExt cx="4697420" cy="400110"/>
          </a:xfrm>
        </p:grpSpPr>
        <p:pic>
          <p:nvPicPr>
            <p:cNvPr id="6" name="Picture 5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168501" y="3214758"/>
              <a:ext cx="1981200" cy="32740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79756" y="3142050"/>
              <a:ext cx="2586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( ~ 40,000 for gg -&gt; 7g )</a:t>
              </a:r>
              <a:endParaRPr lang="en-US" sz="20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84801" y="4870234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・　A color-ordered amp are evaluated for each color flow </a:t>
            </a:r>
            <a:endParaRPr lang="en-US" sz="2400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059380" y="5331899"/>
            <a:ext cx="613242" cy="3787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84801" y="4256169"/>
            <a:ext cx="6825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・　A phase space point is generated at the same time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384801" y="3724870"/>
            <a:ext cx="7189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・　</a:t>
            </a:r>
            <a:r>
              <a:rPr lang="en-US" sz="2400" dirty="0" err="1" smtClean="0"/>
              <a:t>Sample</a:t>
            </a:r>
            <a:r>
              <a:rPr lang="en-US" sz="2400" dirty="0" smtClean="0"/>
              <a:t> </a:t>
            </a:r>
            <a:r>
              <a:rPr lang="en-US" sz="2400" dirty="0" smtClean="0"/>
              <a:t>color </a:t>
            </a:r>
            <a:r>
              <a:rPr lang="en-US" sz="2400" dirty="0" smtClean="0"/>
              <a:t>flows to perform color flow summation </a:t>
            </a:r>
          </a:p>
          <a:p>
            <a:endParaRPr lang="en-US" sz="2400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17C3-7C5E-7644-AAB6-C5B3C867524A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505988" y="1000616"/>
            <a:ext cx="3368917" cy="96878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62400" y="2483023"/>
            <a:ext cx="151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Too LARGE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3655779" y="2620191"/>
            <a:ext cx="306621" cy="648993"/>
          </a:xfrm>
          <a:prstGeom prst="downArrow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78965" y="5894685"/>
            <a:ext cx="6931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2400" b="1" dirty="0" smtClean="0"/>
              <a:t>E</a:t>
            </a:r>
            <a:r>
              <a:rPr lang="en-US" sz="2400" b="1" dirty="0" smtClean="0"/>
              <a:t>vent is a set of momenta, helicities and </a:t>
            </a:r>
            <a:r>
              <a:rPr lang="en-US" sz="2400" b="1" dirty="0" smtClean="0">
                <a:solidFill>
                  <a:srgbClr val="0000FF"/>
                </a:solidFill>
              </a:rPr>
              <a:t>a color flow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Higher order corrections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4200"/>
            <a:ext cx="8229600" cy="4525963"/>
          </a:xfrm>
        </p:spPr>
        <p:txBody>
          <a:bodyPr/>
          <a:lstStyle/>
          <a:p>
            <a:r>
              <a:rPr lang="en-US" dirty="0" smtClean="0"/>
              <a:t>For each event with a color flow</a:t>
            </a:r>
          </a:p>
          <a:p>
            <a:pPr lvl="1"/>
            <a:r>
              <a:rPr lang="en-US" dirty="0" smtClean="0"/>
              <a:t>Specify needed color flows for the higher order corrections</a:t>
            </a:r>
          </a:p>
          <a:p>
            <a:pPr lvl="1"/>
            <a:r>
              <a:rPr lang="en-US" dirty="0" smtClean="0"/>
              <a:t>Evaluate higher order corrections for the phase space point and reweight</a:t>
            </a:r>
          </a:p>
          <a:p>
            <a:pPr lvl="1"/>
            <a:r>
              <a:rPr lang="en-US" dirty="0" smtClean="0"/>
              <a:t>Re-</a:t>
            </a:r>
            <a:r>
              <a:rPr lang="en-US" dirty="0" err="1" smtClean="0"/>
              <a:t>unweight</a:t>
            </a:r>
            <a:endParaRPr lang="en-US" dirty="0" smtClean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28600" y="1143000"/>
            <a:ext cx="3273425" cy="766688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371600" y="2774165"/>
            <a:ext cx="1600444" cy="2428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62200" y="2031122"/>
            <a:ext cx="6324600" cy="743043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838200" y="2053028"/>
            <a:ext cx="7696200" cy="599703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9D30-FCE2-C147-AA19-10933B90032C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Simulation is an important tool</a:t>
            </a:r>
            <a:endParaRPr lang="en-US" b="1" dirty="0"/>
          </a:p>
        </p:txBody>
      </p:sp>
      <p:pic>
        <p:nvPicPr>
          <p:cNvPr id="4" name="Content Placeholder 3" descr="Screen Shot 2012-02-02 at 7.29.25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3048000"/>
            <a:ext cx="3784600" cy="2590800"/>
          </a:xfrm>
        </p:spPr>
      </p:pic>
      <p:sp>
        <p:nvSpPr>
          <p:cNvPr id="6" name="Rectangle 5"/>
          <p:cNvSpPr/>
          <p:nvPr/>
        </p:nvSpPr>
        <p:spPr>
          <a:xfrm>
            <a:off x="1231900" y="3048000"/>
            <a:ext cx="1689100" cy="1928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05600" y="3048000"/>
            <a:ext cx="1841500" cy="19280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25600" y="3819118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Theory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3680619"/>
            <a:ext cx="184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Experiment</a:t>
            </a:r>
            <a:endParaRPr lang="en-US" sz="2400" dirty="0"/>
          </a:p>
        </p:txBody>
      </p:sp>
      <p:pic>
        <p:nvPicPr>
          <p:cNvPr id="12" name="Picture 11" descr="Screen Shot 2012-02-02 at 8.21.4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507181"/>
            <a:ext cx="2374900" cy="540819"/>
          </a:xfrm>
          <a:prstGeom prst="rect">
            <a:avLst/>
          </a:prstGeom>
        </p:spPr>
      </p:pic>
      <p:pic>
        <p:nvPicPr>
          <p:cNvPr id="13" name="Picture 12" descr="Screen Shot 2012-02-02 at 8.23.0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184" y="4976019"/>
            <a:ext cx="3291568" cy="1123950"/>
          </a:xfrm>
          <a:prstGeom prst="rect">
            <a:avLst/>
          </a:prstGeom>
        </p:spPr>
      </p:pic>
      <p:pic>
        <p:nvPicPr>
          <p:cNvPr id="14" name="Picture 13" descr="lhc1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5076825"/>
            <a:ext cx="1981200" cy="1316797"/>
          </a:xfrm>
          <a:prstGeom prst="rect">
            <a:avLst/>
          </a:prstGeom>
        </p:spPr>
      </p:pic>
      <p:pic>
        <p:nvPicPr>
          <p:cNvPr id="15" name="Picture 14" descr="image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1295400"/>
            <a:ext cx="1780812" cy="1636216"/>
          </a:xfrm>
          <a:prstGeom prst="rect">
            <a:avLst/>
          </a:prstGeo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063F-9FAE-924F-B2DF-CF278C03BB63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517900" y="1295400"/>
            <a:ext cx="2971800" cy="2522041"/>
            <a:chOff x="3517900" y="1295400"/>
            <a:chExt cx="2971800" cy="2522041"/>
          </a:xfrm>
        </p:grpSpPr>
        <p:sp>
          <p:nvSpPr>
            <p:cNvPr id="11" name="TextBox 10"/>
            <p:cNvSpPr txBox="1"/>
            <p:nvPr/>
          </p:nvSpPr>
          <p:spPr>
            <a:xfrm>
              <a:off x="3517900" y="3048000"/>
              <a:ext cx="2971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solidFill>
                    <a:srgbClr val="FF6600"/>
                  </a:solidFill>
                </a:rPr>
                <a:t>Simulation</a:t>
              </a:r>
              <a:endParaRPr lang="en-US" sz="4400" b="1" dirty="0">
                <a:solidFill>
                  <a:srgbClr val="FF6600"/>
                </a:solidFill>
              </a:endParaRPr>
            </a:p>
          </p:txBody>
        </p:sp>
        <p:pic>
          <p:nvPicPr>
            <p:cNvPr id="20" name="Picture 19" descr="Screen Shot 2012-02-03 at 11.15.51 AM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17900" y="1295400"/>
              <a:ext cx="2419350" cy="18030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Specify needed color flows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057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O(1/Nc^2) order correction</a:t>
            </a:r>
          </a:p>
          <a:p>
            <a:pPr lvl="1"/>
            <a:r>
              <a:rPr lang="en-US" dirty="0" smtClean="0"/>
              <a:t>Needed color flows are determined systematically.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Needed color flows</a:t>
            </a:r>
            <a:r>
              <a:rPr lang="en-US" dirty="0" smtClean="0"/>
              <a:t>: obtained from the color flow of the event by a </a:t>
            </a:r>
            <a:r>
              <a:rPr lang="en-US" dirty="0" smtClean="0">
                <a:solidFill>
                  <a:srgbClr val="0000FF"/>
                </a:solidFill>
              </a:rPr>
              <a:t>displacement </a:t>
            </a:r>
            <a:r>
              <a:rPr lang="en-US" dirty="0" smtClean="0"/>
              <a:t>or an </a:t>
            </a:r>
            <a:r>
              <a:rPr lang="en-US" dirty="0" smtClean="0">
                <a:solidFill>
                  <a:srgbClr val="0000FF"/>
                </a:solidFill>
              </a:rPr>
              <a:t>exchange</a:t>
            </a:r>
            <a:r>
              <a:rPr lang="en-US" dirty="0" smtClean="0"/>
              <a:t> of gluons.</a:t>
            </a:r>
          </a:p>
        </p:txBody>
      </p:sp>
      <p:pic>
        <p:nvPicPr>
          <p:cNvPr id="8" name="Picture 7" descr="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86536"/>
            <a:ext cx="3295650" cy="124421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990600" y="3486536"/>
            <a:ext cx="101600" cy="1778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524000" y="3486536"/>
            <a:ext cx="114300" cy="177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057400" y="3486536"/>
            <a:ext cx="1143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590800" y="3486536"/>
            <a:ext cx="127000" cy="177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3124200" y="3524250"/>
            <a:ext cx="114300" cy="190500"/>
          </a:xfrm>
          <a:prstGeom prst="rect">
            <a:avLst/>
          </a:prstGeom>
        </p:spPr>
      </p:pic>
      <p:pic>
        <p:nvPicPr>
          <p:cNvPr id="19" name="Picture 18" descr="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524250"/>
            <a:ext cx="3295650" cy="1244214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715000" y="3524250"/>
            <a:ext cx="101600" cy="177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7324725" y="3524250"/>
            <a:ext cx="114300" cy="177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257925" y="3561964"/>
            <a:ext cx="1143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784975" y="3524250"/>
            <a:ext cx="127000" cy="177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7848600" y="3561964"/>
            <a:ext cx="114300" cy="190500"/>
          </a:xfrm>
          <a:prstGeom prst="rect">
            <a:avLst/>
          </a:prstGeom>
        </p:spPr>
      </p:pic>
      <p:pic>
        <p:nvPicPr>
          <p:cNvPr id="25" name="Picture 24" descr="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5" y="5486400"/>
            <a:ext cx="3295650" cy="1244214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781675" y="5486400"/>
            <a:ext cx="101600" cy="1778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7381875" y="5486400"/>
            <a:ext cx="114300" cy="177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848475" y="5486400"/>
            <a:ext cx="114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302375" y="5486400"/>
            <a:ext cx="127000" cy="1778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7915275" y="5524114"/>
            <a:ext cx="114300" cy="190500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3962400" y="3962400"/>
            <a:ext cx="990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265118">
            <a:off x="3899346" y="5090912"/>
            <a:ext cx="1252524" cy="2222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806091" y="3530084"/>
            <a:ext cx="144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displacement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53463" y="4844534"/>
            <a:ext cx="10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exchange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70903" y="4659868"/>
            <a:ext cx="280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color flow of a LO event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Include higher order corrections</a:t>
            </a:r>
            <a:endParaRPr lang="en-US" b="1" dirty="0"/>
          </a:p>
        </p:txBody>
      </p:sp>
      <p:pic>
        <p:nvPicPr>
          <p:cNvPr id="5" name="Content Placeholder 4" descr="latex-image-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38200" y="1295400"/>
            <a:ext cx="7188200" cy="685800"/>
          </a:xfrm>
        </p:spPr>
      </p:pic>
      <p:sp>
        <p:nvSpPr>
          <p:cNvPr id="6" name="TextBox 5"/>
          <p:cNvSpPr txBox="1"/>
          <p:nvPr/>
        </p:nvSpPr>
        <p:spPr>
          <a:xfrm>
            <a:off x="685800" y="2286000"/>
            <a:ext cx="6192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evaluate above expression and multiply it </a:t>
            </a:r>
          </a:p>
          <a:p>
            <a:r>
              <a:rPr lang="en-US" sz="2400" dirty="0" smtClean="0"/>
              <a:t>to the LO event weight to update event weights.</a:t>
            </a:r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3429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Re-</a:t>
            </a:r>
            <a:r>
              <a:rPr lang="en-US" sz="4400" b="1" dirty="0" err="1" smtClean="0">
                <a:latin typeface="+mj-lt"/>
                <a:ea typeface="+mj-ea"/>
                <a:cs typeface="+mj-cs"/>
              </a:rPr>
              <a:t>unweight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860" y="4572000"/>
            <a:ext cx="857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</a:t>
            </a:r>
            <a:r>
              <a:rPr lang="en-US" sz="2400" dirty="0" err="1" smtClean="0"/>
              <a:t>unweight</a:t>
            </a:r>
            <a:r>
              <a:rPr lang="en-US" sz="2400" dirty="0" smtClean="0"/>
              <a:t> events with updated weights with hit &amp; miss method.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260860" y="5791200"/>
            <a:ext cx="103454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3366" y="5650468"/>
            <a:ext cx="65008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Finally, we obtain </a:t>
            </a:r>
            <a:r>
              <a:rPr lang="en-US" sz="3200" b="1" dirty="0" err="1" smtClean="0"/>
              <a:t>unweighted</a:t>
            </a:r>
            <a:r>
              <a:rPr lang="en-US" sz="3200" b="1" dirty="0" smtClean="0"/>
              <a:t> events </a:t>
            </a:r>
          </a:p>
          <a:p>
            <a:r>
              <a:rPr lang="en-US" sz="3200" b="1" dirty="0" smtClean="0"/>
              <a:t>with higher order corrections.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3. Results</a:t>
            </a:r>
            <a:endParaRPr lang="en-US" sz="5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5752B-3F51-DD4C-9EA7-4CA34742515E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c</a:t>
            </a:r>
            <a:r>
              <a:rPr lang="en-US" dirty="0" smtClean="0"/>
              <a:t>ross sections</a:t>
            </a:r>
            <a:endParaRPr lang="en-US" dirty="0"/>
          </a:p>
        </p:txBody>
      </p:sp>
      <p:pic>
        <p:nvPicPr>
          <p:cNvPr id="4" name="Content Placeholder 3" descr="xsec_ggng1.eps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914400"/>
            <a:ext cx="4572000" cy="3200400"/>
          </a:xfrm>
        </p:spPr>
      </p:pic>
      <p:pic>
        <p:nvPicPr>
          <p:cNvPr id="5" name="Picture 4" descr="xsec_ggng2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114800" y="3429000"/>
            <a:ext cx="4876800" cy="3413760"/>
          </a:xfrm>
          <a:prstGeom prst="rect">
            <a:avLst/>
          </a:prstGeom>
        </p:spPr>
      </p:pic>
      <p:pic>
        <p:nvPicPr>
          <p:cNvPr id="6" name="Picture 5" descr="Screen Shot 2012-01-25 at 12.13.2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410200"/>
            <a:ext cx="3113049" cy="762000"/>
          </a:xfrm>
          <a:prstGeom prst="rect">
            <a:avLst/>
          </a:prstGeom>
        </p:spPr>
      </p:pic>
      <p:pic>
        <p:nvPicPr>
          <p:cNvPr id="7" name="Picture 6" descr="Screen Shot 2012-01-25 at 12.14.0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650226"/>
            <a:ext cx="1905000" cy="759973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8F51-BF77-604D-AB0E-66C5436CEF48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0243-EBBA-FB43-A765-CDBDF0147BAE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AED0B-2783-A04A-A331-B1982DD4530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24200" y="0"/>
            <a:ext cx="5114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Distributions (preliminary)</a:t>
            </a:r>
            <a:endParaRPr lang="en-US" sz="2800" dirty="0"/>
          </a:p>
        </p:txBody>
      </p:sp>
      <p:pic>
        <p:nvPicPr>
          <p:cNvPr id="16" name="Picture 15" descr="gg4g_pt1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63212" y="673199"/>
            <a:ext cx="4080187" cy="2856131"/>
          </a:xfrm>
          <a:prstGeom prst="rect">
            <a:avLst/>
          </a:prstGeom>
        </p:spPr>
      </p:pic>
      <p:pic>
        <p:nvPicPr>
          <p:cNvPr id="17" name="Picture 16" descr="gg4g_y1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04800" y="3529330"/>
            <a:ext cx="4038600" cy="2827020"/>
          </a:xfrm>
          <a:prstGeom prst="rect">
            <a:avLst/>
          </a:prstGeom>
        </p:spPr>
      </p:pic>
      <p:pic>
        <p:nvPicPr>
          <p:cNvPr id="19" name="Picture 18" descr="gg4g_pt1_log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533900" y="646331"/>
            <a:ext cx="4191000" cy="2933700"/>
          </a:xfrm>
          <a:prstGeom prst="rect">
            <a:avLst/>
          </a:prstGeom>
        </p:spPr>
      </p:pic>
      <p:pic>
        <p:nvPicPr>
          <p:cNvPr id="20" name="Picture 19" descr="gg4g_dR12_log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533900" y="3580031"/>
            <a:ext cx="4038600" cy="2827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proposed a method to generate multi-jet events with MadGraph.</a:t>
            </a:r>
          </a:p>
          <a:p>
            <a:pPr lvl="1"/>
            <a:r>
              <a:rPr lang="en-US" dirty="0" smtClean="0"/>
              <a:t>Implemented gluonic off-shell recursive relations and generate color-ordered amps.</a:t>
            </a:r>
          </a:p>
          <a:p>
            <a:pPr lvl="1"/>
            <a:r>
              <a:rPr lang="en-US" dirty="0" smtClean="0"/>
              <a:t>Generated LO events</a:t>
            </a:r>
            <a:r>
              <a:rPr lang="en-US" dirty="0" smtClean="0"/>
              <a:t> by </a:t>
            </a:r>
            <a:r>
              <a:rPr lang="en-US" dirty="0" smtClean="0"/>
              <a:t>sampling color flows</a:t>
            </a:r>
          </a:p>
          <a:p>
            <a:pPr lvl="1"/>
            <a:r>
              <a:rPr lang="en-US" dirty="0" smtClean="0"/>
              <a:t>Included higher order corrections </a:t>
            </a:r>
          </a:p>
          <a:p>
            <a:pPr lvl="1"/>
            <a:r>
              <a:rPr lang="en-US" dirty="0" smtClean="0"/>
              <a:t>Shown results for gluonic processes for LO event generation.</a:t>
            </a:r>
          </a:p>
          <a:p>
            <a:endParaRPr lang="en-US" dirty="0" smtClean="0"/>
          </a:p>
          <a:p>
            <a:r>
              <a:rPr lang="en-US" dirty="0" smtClean="0"/>
              <a:t>MadGraph will be able to generate multi-jet </a:t>
            </a:r>
            <a:r>
              <a:rPr lang="en-US" dirty="0" smtClean="0"/>
              <a:t>events.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45E6-B61B-AA4B-A798-D8EFCC5347C2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Leading order event generation</a:t>
            </a:r>
            <a:endParaRPr lang="en-US" b="1" dirty="0"/>
          </a:p>
        </p:txBody>
      </p:sp>
      <p:pic>
        <p:nvPicPr>
          <p:cNvPr id="9" name="Picture 8" descr="Screen Shot 2012-01-24 at 4.14.2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17316"/>
            <a:ext cx="5892800" cy="162374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7200" y="1143000"/>
            <a:ext cx="5867400" cy="369332"/>
            <a:chOff x="1066800" y="1752600"/>
            <a:chExt cx="5867400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066800" y="1752600"/>
              <a:ext cx="1922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QCD cross section: </a:t>
              </a:r>
              <a:endParaRPr lang="en-US" dirty="0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2989021" y="1752600"/>
              <a:ext cx="3945179" cy="323858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457200" y="3417065"/>
            <a:ext cx="762000" cy="2641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372513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Leading order</a:t>
            </a:r>
            <a:endParaRPr lang="en-US" dirty="0"/>
          </a:p>
        </p:txBody>
      </p:sp>
      <p:pic>
        <p:nvPicPr>
          <p:cNvPr id="15" name="Picture 14" descr="Screen Shot 2012-01-24 at 4.14.4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241062"/>
            <a:ext cx="7543800" cy="17370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5257800"/>
            <a:ext cx="8915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Event generation with MG (</a:t>
            </a:r>
            <a:r>
              <a:rPr lang="en-US" sz="2200" dirty="0" smtClean="0">
                <a:solidFill>
                  <a:srgbClr val="0000FF"/>
                </a:solidFill>
              </a:rPr>
              <a:t>modified</a:t>
            </a:r>
            <a:r>
              <a:rPr lang="en-US" sz="2200" b="1" dirty="0" smtClean="0"/>
              <a:t>):  </a:t>
            </a:r>
          </a:p>
          <a:p>
            <a:r>
              <a:rPr lang="en-US" sz="2200" dirty="0" smtClean="0">
                <a:solidFill>
                  <a:srgbClr val="0000FF"/>
                </a:solidFill>
              </a:rPr>
              <a:t>    Color sum </a:t>
            </a:r>
            <a:r>
              <a:rPr lang="en-US" sz="2200" dirty="0" smtClean="0"/>
              <a:t>+ Multi-channel (</a:t>
            </a:r>
            <a:r>
              <a:rPr lang="en-US" sz="2200" dirty="0" smtClean="0">
                <a:solidFill>
                  <a:srgbClr val="0000FF"/>
                </a:solidFill>
              </a:rPr>
              <a:t>diagram channel</a:t>
            </a:r>
            <a:r>
              <a:rPr lang="en-US" sz="2200" dirty="0" smtClean="0"/>
              <a:t>) </a:t>
            </a:r>
          </a:p>
          <a:p>
            <a:r>
              <a:rPr lang="en-US" sz="2200" dirty="0" smtClean="0"/>
              <a:t>    + Channel improvement (VEGAS) </a:t>
            </a:r>
          </a:p>
          <a:p>
            <a:r>
              <a:rPr lang="en-US" sz="2200" dirty="0" smtClean="0"/>
              <a:t>    + Weighted events + </a:t>
            </a:r>
            <a:r>
              <a:rPr lang="en-US" sz="2200" dirty="0" err="1" smtClean="0"/>
              <a:t>Unweighting</a:t>
            </a:r>
            <a:r>
              <a:rPr lang="en-US" sz="2200" dirty="0" smtClean="0"/>
              <a:t> ( hit &amp; miss)  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13632-7E0D-5340-A209-1ACC9D287165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LO color summation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403279"/>
            <a:ext cx="5036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Color-flow summation (sampling) 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76400" y="3938958"/>
            <a:ext cx="4697420" cy="400110"/>
            <a:chOff x="1168501" y="3142050"/>
            <a:chExt cx="4697420" cy="400110"/>
          </a:xfrm>
        </p:grpSpPr>
        <p:pic>
          <p:nvPicPr>
            <p:cNvPr id="6" name="Picture 5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168501" y="3214758"/>
              <a:ext cx="1981200" cy="32740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79756" y="3142050"/>
              <a:ext cx="2586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( ~ 40,000 for gg -&gt; 7g )</a:t>
              </a:r>
              <a:endParaRPr lang="en-US" sz="20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676400" y="5641164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・　A color-ordered amp are evaluated for each color flow </a:t>
            </a:r>
            <a:endParaRPr lang="en-US" sz="2400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174413" y="6102829"/>
            <a:ext cx="613242" cy="378767"/>
          </a:xfrm>
          <a:prstGeom prst="rect">
            <a:avLst/>
          </a:prstGeom>
        </p:spPr>
      </p:pic>
      <p:pic>
        <p:nvPicPr>
          <p:cNvPr id="14" name="Picture 13" descr="Screen Shot 2012-01-24 at 4.14.45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143000"/>
            <a:ext cx="7543800" cy="173705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57400" y="1828800"/>
            <a:ext cx="5105400" cy="1051259"/>
          </a:xfrm>
          <a:prstGeom prst="rect">
            <a:avLst/>
          </a:prstGeom>
          <a:noFill/>
          <a:ln w="41275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76400" y="5179499"/>
            <a:ext cx="6825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・　A phase space point is generated at the same time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0" y="4648200"/>
            <a:ext cx="6754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・　Sampling</a:t>
            </a:r>
            <a:r>
              <a:rPr lang="en-US" sz="2400" dirty="0" smtClean="0"/>
              <a:t> color flows leads to LO color summation</a:t>
            </a:r>
            <a:endParaRPr lang="en-US" sz="2400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17C3-7C5E-7644-AAB6-C5B3C867524A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Higher order corrections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4200"/>
            <a:ext cx="8229600" cy="4525963"/>
          </a:xfrm>
        </p:spPr>
        <p:txBody>
          <a:bodyPr/>
          <a:lstStyle/>
          <a:p>
            <a:r>
              <a:rPr lang="en-US" dirty="0" smtClean="0"/>
              <a:t>For each event with a color flow</a:t>
            </a:r>
          </a:p>
          <a:p>
            <a:pPr lvl="1"/>
            <a:r>
              <a:rPr lang="en-US" dirty="0" smtClean="0"/>
              <a:t>Specify needed color flows for the higher order corrections</a:t>
            </a:r>
          </a:p>
          <a:p>
            <a:pPr lvl="1"/>
            <a:r>
              <a:rPr lang="en-US" dirty="0" smtClean="0"/>
              <a:t>Evaluate higher order corrections for the phase space point and reweight</a:t>
            </a:r>
          </a:p>
          <a:p>
            <a:pPr lvl="1"/>
            <a:r>
              <a:rPr lang="en-US" dirty="0" smtClean="0"/>
              <a:t>Re-</a:t>
            </a:r>
            <a:r>
              <a:rPr lang="en-US" dirty="0" err="1" smtClean="0"/>
              <a:t>unweight</a:t>
            </a:r>
            <a:endParaRPr lang="en-US" dirty="0" smtClean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28600" y="1143000"/>
            <a:ext cx="3273425" cy="766688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371600" y="2774165"/>
            <a:ext cx="1600444" cy="2428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62200" y="2031122"/>
            <a:ext cx="6324600" cy="743043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838200" y="2053028"/>
            <a:ext cx="7696200" cy="599703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9D30-FCE2-C147-AA19-10933B90032C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Specify needed color flows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057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O(1/Nc^2) order correction</a:t>
            </a:r>
          </a:p>
          <a:p>
            <a:pPr lvl="1"/>
            <a:r>
              <a:rPr lang="en-US" dirty="0" smtClean="0"/>
              <a:t>Needed color flows are determined systematically.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Needed color flows</a:t>
            </a:r>
            <a:r>
              <a:rPr lang="en-US" dirty="0" smtClean="0"/>
              <a:t>: obtained from the color flow of the event by a </a:t>
            </a:r>
            <a:r>
              <a:rPr lang="en-US" dirty="0" smtClean="0">
                <a:solidFill>
                  <a:srgbClr val="0000FF"/>
                </a:solidFill>
              </a:rPr>
              <a:t>displacement </a:t>
            </a:r>
            <a:r>
              <a:rPr lang="en-US" dirty="0" smtClean="0"/>
              <a:t>or an </a:t>
            </a:r>
            <a:r>
              <a:rPr lang="en-US" dirty="0" smtClean="0">
                <a:solidFill>
                  <a:srgbClr val="0000FF"/>
                </a:solidFill>
              </a:rPr>
              <a:t>exchange</a:t>
            </a:r>
            <a:r>
              <a:rPr lang="en-US" dirty="0" smtClean="0"/>
              <a:t> of gluons.</a:t>
            </a:r>
          </a:p>
        </p:txBody>
      </p:sp>
      <p:pic>
        <p:nvPicPr>
          <p:cNvPr id="8" name="Picture 7" descr="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86536"/>
            <a:ext cx="3295650" cy="124421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990600" y="3486536"/>
            <a:ext cx="101600" cy="1778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524000" y="3486536"/>
            <a:ext cx="114300" cy="177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057400" y="3486536"/>
            <a:ext cx="1143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590800" y="3486536"/>
            <a:ext cx="127000" cy="177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3124200" y="3524250"/>
            <a:ext cx="114300" cy="190500"/>
          </a:xfrm>
          <a:prstGeom prst="rect">
            <a:avLst/>
          </a:prstGeom>
        </p:spPr>
      </p:pic>
      <p:pic>
        <p:nvPicPr>
          <p:cNvPr id="19" name="Picture 18" descr="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524250"/>
            <a:ext cx="3295650" cy="1244214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715000" y="3524250"/>
            <a:ext cx="101600" cy="177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7324725" y="3524250"/>
            <a:ext cx="114300" cy="177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257925" y="3561964"/>
            <a:ext cx="1143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784975" y="3524250"/>
            <a:ext cx="127000" cy="177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7848600" y="3561964"/>
            <a:ext cx="114300" cy="190500"/>
          </a:xfrm>
          <a:prstGeom prst="rect">
            <a:avLst/>
          </a:prstGeom>
        </p:spPr>
      </p:pic>
      <p:pic>
        <p:nvPicPr>
          <p:cNvPr id="25" name="Picture 24" descr="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5" y="5486400"/>
            <a:ext cx="3295650" cy="1244214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781675" y="5486400"/>
            <a:ext cx="101600" cy="1778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7381875" y="5486400"/>
            <a:ext cx="114300" cy="177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848475" y="5486400"/>
            <a:ext cx="114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302375" y="5486400"/>
            <a:ext cx="127000" cy="1778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7915275" y="5524114"/>
            <a:ext cx="114300" cy="190500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3962400" y="3962400"/>
            <a:ext cx="9906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265118">
            <a:off x="3899346" y="5090912"/>
            <a:ext cx="1252524" cy="2222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806091" y="3530084"/>
            <a:ext cx="144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displacement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53463" y="4844534"/>
            <a:ext cx="10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exchange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70903" y="4659868"/>
            <a:ext cx="280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color flow of a LO event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Simulation tools for HEP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Event generator</a:t>
            </a:r>
          </a:p>
          <a:p>
            <a:pPr lvl="1"/>
            <a:r>
              <a:rPr lang="en-US" dirty="0" smtClean="0"/>
              <a:t>Simulate high energy collisions of elementary particles ( generating momenta and helicities )</a:t>
            </a:r>
            <a:endParaRPr lang="en-US" dirty="0"/>
          </a:p>
        </p:txBody>
      </p:sp>
      <p:pic>
        <p:nvPicPr>
          <p:cNvPr id="4" name="Picture 3" descr="h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935013"/>
            <a:ext cx="5257800" cy="37872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31242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Matrix element generator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      Hard scattering (LO, NLO)</a:t>
            </a:r>
          </a:p>
          <a:p>
            <a:r>
              <a:rPr lang="en-US" dirty="0" smtClean="0"/>
              <a:t>	A few final state particles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4648200"/>
            <a:ext cx="2921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Parton </a:t>
            </a:r>
            <a:r>
              <a:rPr lang="en-US" b="1" dirty="0" smtClean="0">
                <a:solidFill>
                  <a:srgbClr val="0000FF"/>
                </a:solidFill>
              </a:rPr>
              <a:t>s</a:t>
            </a:r>
            <a:r>
              <a:rPr lang="en-US" b="1" dirty="0" smtClean="0">
                <a:solidFill>
                  <a:srgbClr val="0000FF"/>
                </a:solidFill>
              </a:rPr>
              <a:t>hower generator</a:t>
            </a:r>
            <a:r>
              <a:rPr lang="en-US" dirty="0" smtClean="0"/>
              <a:t>:</a:t>
            </a:r>
          </a:p>
          <a:p>
            <a:r>
              <a:rPr lang="en-US" dirty="0" smtClean="0"/>
              <a:t>	Soft/Collinear radiations</a:t>
            </a:r>
          </a:p>
          <a:p>
            <a:r>
              <a:rPr lang="en-US" dirty="0" smtClean="0"/>
              <a:t>	Many particles</a:t>
            </a:r>
            <a:endParaRPr lang="en-US" dirty="0"/>
          </a:p>
        </p:txBody>
      </p:sp>
      <p:pic>
        <p:nvPicPr>
          <p:cNvPr id="9" name="Picture 8" descr="My Diagram 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935013"/>
            <a:ext cx="5257800" cy="37872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9164" y="4037111"/>
            <a:ext cx="2709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Alpgen, HELAC, Sherpa, MadGraph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27480" y="5571530"/>
            <a:ext cx="1912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PYTHIA, Sherpa, </a:t>
            </a:r>
            <a:r>
              <a:rPr lang="en-US" sz="1400" dirty="0" err="1" smtClean="0"/>
              <a:t>Herwig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304800" y="3124200"/>
            <a:ext cx="3073918" cy="1371600"/>
          </a:xfrm>
          <a:prstGeom prst="rect">
            <a:avLst/>
          </a:prstGeom>
          <a:noFill/>
          <a:ln w="38100" cmpd="sng">
            <a:solidFill>
              <a:srgbClr val="FF6600">
                <a:alpha val="99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906B-65BC-FB40-BC05-28DE645A2445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33800" y="1295400"/>
            <a:ext cx="308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 Collision-Scattering = 1 Event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Include higher order corrections</a:t>
            </a:r>
            <a:endParaRPr lang="en-US" b="1" dirty="0"/>
          </a:p>
        </p:txBody>
      </p:sp>
      <p:pic>
        <p:nvPicPr>
          <p:cNvPr id="5" name="Content Placeholder 4" descr="latex-image-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38200" y="1295400"/>
            <a:ext cx="7188200" cy="685800"/>
          </a:xfrm>
        </p:spPr>
      </p:pic>
      <p:sp>
        <p:nvSpPr>
          <p:cNvPr id="6" name="TextBox 5"/>
          <p:cNvSpPr txBox="1"/>
          <p:nvPr/>
        </p:nvSpPr>
        <p:spPr>
          <a:xfrm>
            <a:off x="685800" y="2286000"/>
            <a:ext cx="6192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evaluate above expression and multiply it </a:t>
            </a:r>
          </a:p>
          <a:p>
            <a:r>
              <a:rPr lang="en-US" sz="2400" dirty="0" smtClean="0"/>
              <a:t>to the LO event weight to update event weights.</a:t>
            </a:r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3429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Re-</a:t>
            </a:r>
            <a:r>
              <a:rPr lang="en-US" sz="4400" b="1" dirty="0" err="1" smtClean="0">
                <a:latin typeface="+mj-lt"/>
                <a:ea typeface="+mj-ea"/>
                <a:cs typeface="+mj-cs"/>
              </a:rPr>
              <a:t>unweight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860" y="4572000"/>
            <a:ext cx="857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</a:t>
            </a:r>
            <a:r>
              <a:rPr lang="en-US" sz="2400" dirty="0" err="1" smtClean="0"/>
              <a:t>unweight</a:t>
            </a:r>
            <a:r>
              <a:rPr lang="en-US" sz="2400" dirty="0" smtClean="0"/>
              <a:t> events with updated weights with hit &amp; miss method.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260860" y="5791200"/>
            <a:ext cx="103454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3366" y="5650468"/>
            <a:ext cx="65008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Finally, we obtain </a:t>
            </a:r>
            <a:r>
              <a:rPr lang="en-US" sz="3200" b="1" dirty="0" err="1" smtClean="0"/>
              <a:t>unweighted</a:t>
            </a:r>
            <a:r>
              <a:rPr lang="en-US" sz="3200" b="1" dirty="0" smtClean="0"/>
              <a:t> events </a:t>
            </a:r>
          </a:p>
          <a:p>
            <a:r>
              <a:rPr lang="en-US" sz="3200" b="1" dirty="0" smtClean="0"/>
              <a:t>with higher order corrections.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Multi-channel phase space integration</a:t>
            </a:r>
            <a:endParaRPr lang="en-US" dirty="0"/>
          </a:p>
        </p:txBody>
      </p:sp>
      <p:pic>
        <p:nvPicPr>
          <p:cNvPr id="4" name="Picture 3" descr="Screen Shot 2012-01-24 at 4.07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4742"/>
            <a:ext cx="7010400" cy="201159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7467600" y="1234742"/>
            <a:ext cx="1219200" cy="1037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3246334"/>
            <a:ext cx="446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D_i</a:t>
            </a:r>
            <a:r>
              <a:rPr lang="en-US" dirty="0" smtClean="0"/>
              <a:t> : Feynman diagram amplitudes</a:t>
            </a:r>
          </a:p>
          <a:p>
            <a:r>
              <a:rPr lang="en-US" dirty="0" err="1" smtClean="0"/>
              <a:t>N_d</a:t>
            </a:r>
            <a:r>
              <a:rPr lang="en-US" dirty="0" smtClean="0"/>
              <a:t>: # of Feynman diagrams</a:t>
            </a:r>
          </a:p>
          <a:p>
            <a:r>
              <a:rPr lang="en-US" dirty="0" err="1" smtClean="0"/>
              <a:t>N_ch</a:t>
            </a:r>
            <a:r>
              <a:rPr lang="en-US" dirty="0" smtClean="0"/>
              <a:t> : # of channels used</a:t>
            </a:r>
          </a:p>
          <a:p>
            <a:r>
              <a:rPr lang="en-US" dirty="0" err="1" smtClean="0"/>
              <a:t>g_i</a:t>
            </a:r>
            <a:r>
              <a:rPr lang="en-US" dirty="0" smtClean="0"/>
              <a:t> : channel ( phase space parameterization 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5029200"/>
            <a:ext cx="88921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The total integral is divided into independent </a:t>
            </a:r>
            <a:r>
              <a:rPr lang="en-US" sz="2400" dirty="0" err="1" smtClean="0"/>
              <a:t>N_ch</a:t>
            </a:r>
            <a:r>
              <a:rPr lang="en-US" sz="2400" dirty="0" smtClean="0"/>
              <a:t> channel integrals.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Integrand ( inside {…}) have the same peaks as the diagram </a:t>
            </a:r>
            <a:r>
              <a:rPr lang="en-US" sz="2400" dirty="0" err="1" smtClean="0"/>
              <a:t>D_j</a:t>
            </a:r>
            <a:r>
              <a:rPr lang="en-US" sz="2400" dirty="0" smtClean="0"/>
              <a:t> 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g_i</a:t>
            </a:r>
            <a:r>
              <a:rPr lang="en-US" sz="2400" dirty="0" smtClean="0"/>
              <a:t> is taken to map these peaks efficiently.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Diagrams used in channels are subset of all diagrams.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4CA5-D11D-644C-9407-5C6E5E1A4961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Channel diagrams</a:t>
            </a:r>
            <a:endParaRPr lang="en-US" b="1" dirty="0"/>
          </a:p>
        </p:txBody>
      </p:sp>
      <p:pic>
        <p:nvPicPr>
          <p:cNvPr id="4" name="Picture 3" descr="Screen Shot 2012-01-25 at 8.10.5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343400"/>
            <a:ext cx="5308600" cy="1574800"/>
          </a:xfrm>
          <a:prstGeom prst="rect">
            <a:avLst/>
          </a:prstGeom>
        </p:spPr>
      </p:pic>
      <p:pic>
        <p:nvPicPr>
          <p:cNvPr id="5" name="Picture 4" descr="Screen Shot 2012-01-25 at 8.12.1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2508275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13261" y="2743200"/>
            <a:ext cx="551946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Channel diagrams</a:t>
            </a:r>
            <a:r>
              <a:rPr lang="en-US" sz="2400" dirty="0" smtClean="0"/>
              <a:t>: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MG ignore diagrams with 4-point vertices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We also </a:t>
            </a:r>
            <a:r>
              <a:rPr lang="en-US" sz="2400" dirty="0" smtClean="0">
                <a:solidFill>
                  <a:srgbClr val="0000FF"/>
                </a:solidFill>
              </a:rPr>
              <a:t>ignore</a:t>
            </a:r>
            <a:r>
              <a:rPr lang="en-US" sz="2400" dirty="0" smtClean="0"/>
              <a:t> diagrams obtained from </a:t>
            </a:r>
          </a:p>
          <a:p>
            <a:r>
              <a:rPr lang="en-US" sz="2400" dirty="0" smtClean="0"/>
              <a:t>   others by </a:t>
            </a:r>
            <a:r>
              <a:rPr lang="en-US" sz="2400" dirty="0" smtClean="0">
                <a:solidFill>
                  <a:srgbClr val="0000FF"/>
                </a:solidFill>
              </a:rPr>
              <a:t>gluon permutations </a:t>
            </a:r>
          </a:p>
          <a:p>
            <a:r>
              <a:rPr lang="en-US" sz="2400" dirty="0" smtClean="0"/>
              <a:t>      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7377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Evaluation of channel diagrams </a:t>
            </a:r>
            <a:r>
              <a:rPr lang="en-US" sz="2400" dirty="0" smtClean="0"/>
              <a:t>at each phase space point </a:t>
            </a:r>
          </a:p>
          <a:p>
            <a:r>
              <a:rPr lang="en-US" sz="2400" dirty="0" smtClean="0"/>
              <a:t>is also </a:t>
            </a:r>
            <a:r>
              <a:rPr lang="en-US" sz="2400" dirty="0" smtClean="0">
                <a:solidFill>
                  <a:srgbClr val="0000FF"/>
                </a:solidFill>
              </a:rPr>
              <a:t>heavy task </a:t>
            </a:r>
            <a:r>
              <a:rPr lang="en-US" sz="2400" dirty="0" smtClean="0"/>
              <a:t>for multi-jet processes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457200" y="2214265"/>
            <a:ext cx="6858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36216" y="2057400"/>
            <a:ext cx="790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We have to </a:t>
            </a:r>
            <a:r>
              <a:rPr lang="en-US" sz="2400" dirty="0" smtClean="0">
                <a:solidFill>
                  <a:srgbClr val="0000FF"/>
                </a:solidFill>
              </a:rPr>
              <a:t>reduce</a:t>
            </a:r>
            <a:r>
              <a:rPr lang="en-US" sz="2400" dirty="0" smtClean="0"/>
              <a:t> them (sacrificing efficiency, but not much ) 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4699000"/>
            <a:ext cx="2784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Channel diagrams can be 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ignificantly reduced.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3505200" y="5406886"/>
            <a:ext cx="4572000" cy="28271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5918200"/>
            <a:ext cx="8497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Phase space points are generated according to the </a:t>
            </a:r>
            <a:r>
              <a:rPr lang="en-US" sz="2400" b="1" dirty="0" smtClean="0">
                <a:solidFill>
                  <a:srgbClr val="0000FF"/>
                </a:solidFill>
              </a:rPr>
              <a:t>basic channels </a:t>
            </a:r>
          </a:p>
          <a:p>
            <a:r>
              <a:rPr lang="en-US" sz="2400" b="1" dirty="0" smtClean="0"/>
              <a:t>and choosing </a:t>
            </a:r>
            <a:r>
              <a:rPr lang="en-US" sz="2400" b="1" dirty="0" smtClean="0">
                <a:solidFill>
                  <a:srgbClr val="0000FF"/>
                </a:solidFill>
              </a:rPr>
              <a:t>gluon permutations randomly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F899-5F38-6042-B95A-8DB7759C911C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Channel improvement</a:t>
            </a:r>
          </a:p>
          <a:p>
            <a:pPr lvl="1">
              <a:buNone/>
            </a:pPr>
            <a:r>
              <a:rPr lang="en-US" dirty="0" smtClean="0"/>
              <a:t>   Distribution of generated phase space points is tuned to </a:t>
            </a:r>
            <a:r>
              <a:rPr lang="en-US" dirty="0" smtClean="0">
                <a:solidFill>
                  <a:srgbClr val="0000FF"/>
                </a:solidFill>
              </a:rPr>
              <a:t>map peaks efficiently</a:t>
            </a:r>
            <a:r>
              <a:rPr lang="en-US" dirty="0" smtClean="0"/>
              <a:t>, using grids. </a:t>
            </a:r>
          </a:p>
          <a:p>
            <a:r>
              <a:rPr lang="en-US" dirty="0" smtClean="0"/>
              <a:t>Weighted event generation</a:t>
            </a:r>
          </a:p>
          <a:p>
            <a:pPr lvl="1">
              <a:buNone/>
            </a:pPr>
            <a:r>
              <a:rPr lang="en-US" dirty="0" smtClean="0"/>
              <a:t>   According to the optimized distribution, </a:t>
            </a:r>
            <a:r>
              <a:rPr lang="en-US" dirty="0" smtClean="0">
                <a:solidFill>
                  <a:srgbClr val="0000FF"/>
                </a:solidFill>
              </a:rPr>
              <a:t>events are generated and recorded</a:t>
            </a:r>
            <a:r>
              <a:rPr lang="en-US" dirty="0" smtClean="0"/>
              <a:t> with evaluated integrand values (weights).</a:t>
            </a:r>
          </a:p>
          <a:p>
            <a:r>
              <a:rPr lang="en-US" dirty="0" err="1" smtClean="0"/>
              <a:t>Unweighting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   Weighted events are </a:t>
            </a:r>
            <a:r>
              <a:rPr lang="en-US" dirty="0" smtClean="0">
                <a:solidFill>
                  <a:srgbClr val="0000FF"/>
                </a:solidFill>
              </a:rPr>
              <a:t>accepted or rejected </a:t>
            </a:r>
            <a:r>
              <a:rPr lang="en-US" dirty="0" smtClean="0"/>
              <a:t>according to their weight with hit &amp; miss method.  </a:t>
            </a:r>
          </a:p>
          <a:p>
            <a:endParaRPr lang="en-US" dirty="0" smtClean="0"/>
          </a:p>
          <a:p>
            <a:pPr lvl="1"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915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Event generation with MG (</a:t>
            </a:r>
            <a:r>
              <a:rPr lang="en-US" sz="2200" dirty="0" smtClean="0">
                <a:solidFill>
                  <a:srgbClr val="0000FF"/>
                </a:solidFill>
              </a:rPr>
              <a:t>modified</a:t>
            </a:r>
            <a:r>
              <a:rPr lang="en-US" sz="2200" b="1" dirty="0" smtClean="0"/>
              <a:t>):  </a:t>
            </a:r>
          </a:p>
          <a:p>
            <a:r>
              <a:rPr lang="en-US" sz="2200" dirty="0" smtClean="0">
                <a:solidFill>
                  <a:srgbClr val="0000FF"/>
                </a:solidFill>
              </a:rPr>
              <a:t>    Color sum </a:t>
            </a:r>
            <a:r>
              <a:rPr lang="en-US" sz="2200" dirty="0" smtClean="0"/>
              <a:t>+ Multi-channel (</a:t>
            </a:r>
            <a:r>
              <a:rPr lang="en-US" sz="2200" dirty="0" smtClean="0">
                <a:solidFill>
                  <a:srgbClr val="0000FF"/>
                </a:solidFill>
              </a:rPr>
              <a:t>diagram channel</a:t>
            </a:r>
            <a:r>
              <a:rPr lang="en-US" sz="2200" dirty="0" smtClean="0"/>
              <a:t>) </a:t>
            </a:r>
          </a:p>
          <a:p>
            <a:r>
              <a:rPr lang="en-US" sz="2200" dirty="0" smtClean="0"/>
              <a:t>    + Channel improvement (VEGAS) </a:t>
            </a:r>
          </a:p>
          <a:p>
            <a:r>
              <a:rPr lang="en-US" sz="2200" dirty="0" smtClean="0"/>
              <a:t>    + Weighted events + </a:t>
            </a:r>
            <a:r>
              <a:rPr lang="en-US" sz="2200" dirty="0" err="1" smtClean="0"/>
              <a:t>Unweighting</a:t>
            </a:r>
            <a:r>
              <a:rPr lang="en-US" sz="2200" dirty="0" smtClean="0"/>
              <a:t> ( hit &amp; miss)  </a:t>
            </a:r>
            <a:endParaRPr lang="en-US" sz="22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209799" y="5486400"/>
            <a:ext cx="3820741" cy="5403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295400" y="6026783"/>
            <a:ext cx="685800" cy="3279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09800" y="6026783"/>
            <a:ext cx="569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More events for peak region in phase space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28600"/>
            <a:ext cx="5801940" cy="16002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44C1-34C6-3B49-A8F9-DC8306B2E0B7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1016503" y="1968246"/>
            <a:ext cx="7170067" cy="2758189"/>
            <a:chOff x="500063" y="1895505"/>
            <a:chExt cx="8388325" cy="3345106"/>
          </a:xfrm>
        </p:grpSpPr>
        <p:sp>
          <p:nvSpPr>
            <p:cNvPr id="19457" name="Rectangle 1"/>
            <p:cNvSpPr>
              <a:spLocks/>
            </p:cNvSpPr>
            <p:nvPr/>
          </p:nvSpPr>
          <p:spPr bwMode="auto">
            <a:xfrm>
              <a:off x="5540871" y="3772793"/>
              <a:ext cx="3224635" cy="384721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2500" dirty="0" smtClean="0"/>
                <a:t>Color-ordered </a:t>
              </a:r>
              <a:r>
                <a:rPr lang="en-US" sz="2500" dirty="0"/>
                <a:t>amplitude</a:t>
              </a:r>
            </a:p>
          </p:txBody>
        </p:sp>
        <p:sp>
          <p:nvSpPr>
            <p:cNvPr id="19458" name="Rectangle 2"/>
            <p:cNvSpPr>
              <a:spLocks/>
            </p:cNvSpPr>
            <p:nvPr/>
          </p:nvSpPr>
          <p:spPr bwMode="auto">
            <a:xfrm>
              <a:off x="3718099" y="4317504"/>
              <a:ext cx="5170289" cy="285750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l"/>
              <a:r>
                <a:rPr lang="en-US" sz="1700" dirty="0"/>
                <a:t>: (n-1)! non-cyclic </a:t>
              </a:r>
              <a:r>
                <a:rPr lang="en-US" sz="1700" dirty="0" smtClean="0"/>
                <a:t>permutations</a:t>
              </a:r>
              <a:endParaRPr lang="en-US" sz="1700" dirty="0"/>
            </a:p>
          </p:txBody>
        </p:sp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37805" y="4317504"/>
              <a:ext cx="1285875" cy="2690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30774" y="4674692"/>
              <a:ext cx="392906" cy="1964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9461" name="Rectangle 5"/>
            <p:cNvSpPr>
              <a:spLocks/>
            </p:cNvSpPr>
            <p:nvPr/>
          </p:nvSpPr>
          <p:spPr bwMode="auto">
            <a:xfrm>
              <a:off x="3773910" y="4656832"/>
              <a:ext cx="1589290" cy="261610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700" dirty="0"/>
                <a:t>: SU(3) generators</a:t>
              </a: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4354340" y="2340695"/>
              <a:ext cx="452065" cy="405184"/>
            </a:xfrm>
            <a:prstGeom prst="line">
              <a:avLst/>
            </a:prstGeom>
            <a:noFill/>
            <a:ln w="38100">
              <a:solidFill>
                <a:srgbClr val="FF2712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64291" tIns="32146" rIns="64291" bIns="32146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>
              <a:off x="3591967" y="3162226"/>
              <a:ext cx="2632025" cy="0"/>
            </a:xfrm>
            <a:prstGeom prst="line">
              <a:avLst/>
            </a:prstGeom>
            <a:noFill/>
            <a:ln w="38100">
              <a:solidFill>
                <a:srgbClr val="D90B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4291" tIns="32146" rIns="64291" bIns="32146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4" name="Rectangle 8"/>
            <p:cNvSpPr>
              <a:spLocks/>
            </p:cNvSpPr>
            <p:nvPr/>
          </p:nvSpPr>
          <p:spPr bwMode="auto">
            <a:xfrm>
              <a:off x="4795242" y="1977926"/>
              <a:ext cx="1077218" cy="276999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color factor</a:t>
              </a: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>
              <a:off x="6306592" y="3167807"/>
              <a:ext cx="1833935" cy="0"/>
            </a:xfrm>
            <a:prstGeom prst="line">
              <a:avLst/>
            </a:prstGeom>
            <a:noFill/>
            <a:ln w="38100">
              <a:solidFill>
                <a:srgbClr val="003D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4291" tIns="32146" rIns="64291" bIns="32146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flipH="1">
              <a:off x="7018734" y="3257104"/>
              <a:ext cx="14511" cy="560338"/>
            </a:xfrm>
            <a:prstGeom prst="line">
              <a:avLst/>
            </a:prstGeom>
            <a:noFill/>
            <a:ln w="38100">
              <a:solidFill>
                <a:srgbClr val="003DCC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64291" tIns="32146" rIns="64291" bIns="32146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467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78719" y="1895505"/>
              <a:ext cx="2152055" cy="3594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946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0063" y="2683371"/>
              <a:ext cx="7599164" cy="7679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9470" name="Rectangle 14"/>
            <p:cNvSpPr>
              <a:spLocks/>
            </p:cNvSpPr>
            <p:nvPr/>
          </p:nvSpPr>
          <p:spPr bwMode="auto">
            <a:xfrm>
              <a:off x="500063" y="2544961"/>
              <a:ext cx="7911703" cy="1026914"/>
            </a:xfrm>
            <a:prstGeom prst="rect">
              <a:avLst/>
            </a:prstGeom>
            <a:noFill/>
            <a:ln w="12700">
              <a:solidFill>
                <a:srgbClr val="A408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  <a:p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9479" name="Picture 2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64594" y="4996160"/>
              <a:ext cx="1196578" cy="2444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9480" name="Rectangle 24"/>
            <p:cNvSpPr>
              <a:spLocks/>
            </p:cNvSpPr>
            <p:nvPr/>
          </p:nvSpPr>
          <p:spPr bwMode="auto">
            <a:xfrm>
              <a:off x="3773910" y="4978301"/>
              <a:ext cx="3041260" cy="261610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700" dirty="0"/>
                <a:t>: momenta and </a:t>
              </a:r>
              <a:r>
                <a:rPr lang="en-US" sz="1700" dirty="0" smtClean="0"/>
                <a:t>helicities </a:t>
              </a:r>
              <a:r>
                <a:rPr lang="en-US" sz="1700" dirty="0"/>
                <a:t>of gluons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00062" y="872698"/>
            <a:ext cx="838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・Color</a:t>
            </a:r>
            <a:r>
              <a:rPr lang="en-US" sz="2400" dirty="0"/>
              <a:t>-</a:t>
            </a:r>
            <a:r>
              <a:rPr lang="en-US" sz="2400" dirty="0" smtClean="0"/>
              <a:t>ordered amplitudes are related to each other by gluon permutations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61479" y="5034915"/>
            <a:ext cx="632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Actually we only need to generate some of them.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479" y="5558135"/>
            <a:ext cx="9000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Other amps are obtained by gluon permutations, using the same code. 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16503" y="87868"/>
            <a:ext cx="75574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Make use of symmetries of color-ordered amps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5540871" y="3027164"/>
            <a:ext cx="2241073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500" dirty="0"/>
              <a:t>partial amplitude</a:t>
            </a: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3718099" y="3571875"/>
            <a:ext cx="5170289" cy="28575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1700" dirty="0"/>
              <a:t>: (n-1)! non-cyclic </a:t>
            </a:r>
            <a:r>
              <a:rPr lang="en-US" sz="1700" dirty="0" err="1"/>
              <a:t>permutaions</a:t>
            </a:r>
            <a:endParaRPr lang="en-US" sz="17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7805" y="3571875"/>
            <a:ext cx="1285875" cy="2690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0774" y="3929063"/>
            <a:ext cx="392906" cy="196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9461" name="Rectangle 5"/>
          <p:cNvSpPr>
            <a:spLocks/>
          </p:cNvSpPr>
          <p:nvPr/>
        </p:nvSpPr>
        <p:spPr bwMode="auto">
          <a:xfrm>
            <a:off x="3773910" y="3911203"/>
            <a:ext cx="1589290" cy="26161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700" dirty="0"/>
              <a:t>: SU(3) generators</a:t>
            </a: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rot="10800000" flipH="1">
            <a:off x="4354340" y="1595066"/>
            <a:ext cx="452065" cy="405184"/>
          </a:xfrm>
          <a:prstGeom prst="line">
            <a:avLst/>
          </a:prstGeom>
          <a:noFill/>
          <a:ln w="38100">
            <a:solidFill>
              <a:srgbClr val="FF2712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3591967" y="2416597"/>
            <a:ext cx="2632025" cy="0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4795242" y="1232297"/>
            <a:ext cx="1077218" cy="27699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color factor</a:t>
            </a:r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6306592" y="2422178"/>
            <a:ext cx="1833935" cy="0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 flipH="1">
            <a:off x="7018734" y="2511475"/>
            <a:ext cx="14511" cy="560338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5844" y="1009055"/>
            <a:ext cx="2152055" cy="359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9468" name="Rectangle 12"/>
          <p:cNvSpPr>
            <a:spLocks/>
          </p:cNvSpPr>
          <p:nvPr/>
        </p:nvSpPr>
        <p:spPr bwMode="auto">
          <a:xfrm>
            <a:off x="130597" y="401836"/>
            <a:ext cx="115416" cy="27699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ja-JP" altLang="en-US">
                <a:solidFill>
                  <a:schemeClr val="tx1"/>
                </a:solidFill>
              </a:rPr>
              <a:t>・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9469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0430" y="1937742"/>
            <a:ext cx="7599164" cy="7679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9470" name="Rectangle 14"/>
          <p:cNvSpPr>
            <a:spLocks/>
          </p:cNvSpPr>
          <p:nvPr/>
        </p:nvSpPr>
        <p:spPr bwMode="auto">
          <a:xfrm>
            <a:off x="500063" y="1799332"/>
            <a:ext cx="7911703" cy="1026914"/>
          </a:xfrm>
          <a:prstGeom prst="rect">
            <a:avLst/>
          </a:prstGeom>
          <a:noFill/>
          <a:ln w="12700">
            <a:solidFill>
              <a:srgbClr val="A408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9471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9359" y="366117"/>
            <a:ext cx="3295055" cy="5089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9472" name="Rectangle 16"/>
          <p:cNvSpPr>
            <a:spLocks/>
          </p:cNvSpPr>
          <p:nvPr/>
        </p:nvSpPr>
        <p:spPr bwMode="auto">
          <a:xfrm>
            <a:off x="2385343" y="4714875"/>
            <a:ext cx="6902648" cy="39290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 are </a:t>
            </a:r>
          </a:p>
        </p:txBody>
      </p:sp>
      <p:pic>
        <p:nvPicPr>
          <p:cNvPr id="19473" name="Picture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81" y="4741664"/>
            <a:ext cx="1875234" cy="3303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87847" y="5259586"/>
            <a:ext cx="9050238" cy="1330523"/>
            <a:chOff x="0" y="0"/>
            <a:chExt cx="8108" cy="1192"/>
          </a:xfrm>
        </p:grpSpPr>
        <p:sp>
          <p:nvSpPr>
            <p:cNvPr id="19475" name="Rectangle 19"/>
            <p:cNvSpPr>
              <a:spLocks/>
            </p:cNvSpPr>
            <p:nvPr/>
          </p:nvSpPr>
          <p:spPr bwMode="auto">
            <a:xfrm>
              <a:off x="12" y="0"/>
              <a:ext cx="8096" cy="7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l"/>
              <a:r>
                <a:rPr lang="ja-JP" altLang="en-US" sz="2500" dirty="0"/>
                <a:t>・</a:t>
              </a:r>
              <a:r>
                <a:rPr lang="en-US" sz="2500" dirty="0"/>
                <a:t>gauge invariant</a:t>
              </a:r>
            </a:p>
            <a:p>
              <a:pPr algn="l"/>
              <a:r>
                <a:rPr lang="ja-JP" altLang="en-US" sz="2500" dirty="0"/>
                <a:t>・</a:t>
              </a:r>
              <a:r>
                <a:rPr lang="en-US" sz="2500" dirty="0"/>
                <a:t>invariant under cyclic </a:t>
              </a:r>
              <a:r>
                <a:rPr lang="en-US" sz="2500" dirty="0" err="1"/>
                <a:t>permuations</a:t>
              </a:r>
              <a:r>
                <a:rPr lang="en-US" sz="2500" dirty="0"/>
                <a:t> of 1,2, ..., </a:t>
              </a:r>
              <a:r>
                <a:rPr lang="en-US" sz="2500" dirty="0" err="1"/>
                <a:t>n</a:t>
              </a:r>
              <a:endParaRPr lang="en-US" sz="2500" dirty="0"/>
            </a:p>
          </p:txBody>
        </p:sp>
        <p:pic>
          <p:nvPicPr>
            <p:cNvPr id="19476" name="Picture 2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10" y="896"/>
              <a:ext cx="5040" cy="2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9477" name="Rectangle 21"/>
            <p:cNvSpPr>
              <a:spLocks/>
            </p:cNvSpPr>
            <p:nvPr/>
          </p:nvSpPr>
          <p:spPr bwMode="auto">
            <a:xfrm>
              <a:off x="0" y="784"/>
              <a:ext cx="103" cy="248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ja-JP" altLang="en-US">
                  <a:solidFill>
                    <a:schemeClr val="tx1"/>
                  </a:solidFill>
                </a:rPr>
                <a:t>・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478" name="Rectangle 22"/>
          <p:cNvSpPr>
            <a:spLocks/>
          </p:cNvSpPr>
          <p:nvPr/>
        </p:nvSpPr>
        <p:spPr bwMode="auto">
          <a:xfrm>
            <a:off x="1009054" y="5250656"/>
            <a:ext cx="7813477" cy="1384102"/>
          </a:xfrm>
          <a:prstGeom prst="rect">
            <a:avLst/>
          </a:prstGeom>
          <a:noFill/>
          <a:ln w="25400">
            <a:solidFill>
              <a:srgbClr val="99663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79" name="Picture 2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64594" y="4250531"/>
            <a:ext cx="1196578" cy="244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9480" name="Rectangle 24"/>
          <p:cNvSpPr>
            <a:spLocks/>
          </p:cNvSpPr>
          <p:nvPr/>
        </p:nvSpPr>
        <p:spPr bwMode="auto">
          <a:xfrm>
            <a:off x="3773910" y="4232672"/>
            <a:ext cx="2981009" cy="26161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700" dirty="0"/>
              <a:t>: momenta and </a:t>
            </a:r>
            <a:r>
              <a:rPr lang="en-US" sz="1700" dirty="0" err="1"/>
              <a:t>helicitys</a:t>
            </a:r>
            <a:r>
              <a:rPr lang="en-US" sz="1700" dirty="0"/>
              <a:t> of gluons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19957" y="964406"/>
            <a:ext cx="2288232" cy="401836"/>
            <a:chOff x="0" y="0"/>
            <a:chExt cx="2050" cy="360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0" y="32"/>
              <a:ext cx="1400" cy="3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20483" name="Rectangle 3"/>
            <p:cNvSpPr>
              <a:spLocks/>
            </p:cNvSpPr>
            <p:nvPr/>
          </p:nvSpPr>
          <p:spPr bwMode="auto">
            <a:xfrm>
              <a:off x="0" y="0"/>
              <a:ext cx="252" cy="248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ex)</a:t>
              </a:r>
            </a:p>
          </p:txBody>
        </p:sp>
      </p:grp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117" y="303610"/>
            <a:ext cx="6667128" cy="4732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45086" y="964406"/>
            <a:ext cx="3312914" cy="4375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3627685" y="4622230"/>
            <a:ext cx="2357438" cy="0"/>
          </a:xfrm>
          <a:prstGeom prst="line">
            <a:avLst/>
          </a:prstGeom>
          <a:noFill/>
          <a:ln w="38100">
            <a:solidFill>
              <a:srgbClr val="FF271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6092279" y="4574233"/>
            <a:ext cx="2452316" cy="12279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384227" y="1714500"/>
            <a:ext cx="3598664" cy="1803797"/>
            <a:chOff x="0" y="0"/>
            <a:chExt cx="3224" cy="1616"/>
          </a:xfrm>
        </p:grpSpPr>
        <p:pic>
          <p:nvPicPr>
            <p:cNvPr id="20489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30" y="147"/>
              <a:ext cx="2738" cy="14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0490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376"/>
              <a:ext cx="212" cy="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0491" name="Picture 1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020" y="1404"/>
              <a:ext cx="204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0492" name="Picture 1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17" y="0"/>
              <a:ext cx="240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0493" name="Picture 1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829" y="0"/>
              <a:ext cx="240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0494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77" y="0"/>
              <a:ext cx="268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20495" name="Picture 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89359" y="4116586"/>
            <a:ext cx="7974211" cy="7679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496" name="Rectangle 16"/>
          <p:cNvSpPr>
            <a:spLocks/>
          </p:cNvSpPr>
          <p:nvPr/>
        </p:nvSpPr>
        <p:spPr bwMode="auto">
          <a:xfrm>
            <a:off x="464344" y="3946922"/>
            <a:ext cx="8215313" cy="1035844"/>
          </a:xfrm>
          <a:prstGeom prst="rect">
            <a:avLst/>
          </a:prstGeom>
          <a:noFill/>
          <a:ln w="25400">
            <a:solidFill>
              <a:srgbClr val="91281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836" y="375047"/>
            <a:ext cx="7197328" cy="4933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1506" name="Rectangle 2"/>
          <p:cNvSpPr>
            <a:spLocks/>
          </p:cNvSpPr>
          <p:nvPr/>
        </p:nvSpPr>
        <p:spPr bwMode="auto">
          <a:xfrm>
            <a:off x="612800" y="973336"/>
            <a:ext cx="281327" cy="27699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ex)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313" y="1044773"/>
            <a:ext cx="2455664" cy="294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3523878" y="2368600"/>
            <a:ext cx="2238003" cy="3349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rot="10800000" flipH="1">
            <a:off x="2904381" y="3273847"/>
            <a:ext cx="2369716" cy="0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2868662" y="3750469"/>
            <a:ext cx="2310557" cy="0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rot="10800000" flipH="1">
            <a:off x="2928938" y="4547444"/>
            <a:ext cx="2618631" cy="12279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2940100" y="5333256"/>
            <a:ext cx="2678906" cy="0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 rot="10800000" flipH="1">
            <a:off x="2866430" y="6119069"/>
            <a:ext cx="2645420" cy="3349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 rot="10800000" flipH="1">
            <a:off x="5836667" y="2368600"/>
            <a:ext cx="2768203" cy="3349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rot="10800000" flipH="1">
            <a:off x="5381254" y="3273847"/>
            <a:ext cx="2738065" cy="0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 rot="10800000" flipH="1">
            <a:off x="5238378" y="3752701"/>
            <a:ext cx="2834059" cy="0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flipH="1">
            <a:off x="5583287" y="4416847"/>
            <a:ext cx="2809503" cy="0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H="1">
            <a:off x="5726163" y="5202660"/>
            <a:ext cx="2798341" cy="0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H="1">
            <a:off x="5568777" y="5963916"/>
            <a:ext cx="2834059" cy="1116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20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5109" y="1785937"/>
            <a:ext cx="7777758" cy="4384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599406" y="5393531"/>
            <a:ext cx="8349258" cy="750094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>
              <a:lnSpc>
                <a:spcPct val="60000"/>
              </a:lnSpc>
            </a:pPr>
            <a:r>
              <a:rPr lang="en-US" sz="2500" dirty="0"/>
              <a:t>This is the</a:t>
            </a:r>
            <a:r>
              <a:rPr lang="en-US" sz="2500" dirty="0">
                <a:solidFill>
                  <a:srgbClr val="003DCC"/>
                </a:solidFill>
              </a:rPr>
              <a:t> color-flow decomposition</a:t>
            </a:r>
            <a:r>
              <a:rPr lang="en-US" sz="2500" dirty="0"/>
              <a:t> of a </a:t>
            </a:r>
            <a:r>
              <a:rPr lang="en-US" sz="2500" dirty="0" err="1"/>
              <a:t>n</a:t>
            </a:r>
            <a:r>
              <a:rPr lang="en-US" sz="2500" dirty="0"/>
              <a:t>-gluon amplitude.</a:t>
            </a: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380628" y="428625"/>
            <a:ext cx="8358188" cy="67865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>
              <a:lnSpc>
                <a:spcPct val="60000"/>
              </a:lnSpc>
            </a:pPr>
            <a:r>
              <a:rPr lang="en-US" sz="2500" dirty="0"/>
              <a:t>From these rules, we evaluate a </a:t>
            </a:r>
            <a:r>
              <a:rPr lang="en-US" sz="2500" dirty="0">
                <a:solidFill>
                  <a:srgbClr val="003DCC"/>
                </a:solidFill>
              </a:rPr>
              <a:t>color-fixed  scattering amplitude</a:t>
            </a:r>
            <a:r>
              <a:rPr lang="en-US" sz="2500" dirty="0"/>
              <a:t>.</a:t>
            </a:r>
          </a:p>
        </p:txBody>
      </p:sp>
      <p:sp>
        <p:nvSpPr>
          <p:cNvPr id="29699" name="Rectangle 3"/>
          <p:cNvSpPr>
            <a:spLocks/>
          </p:cNvSpPr>
          <p:nvPr/>
        </p:nvSpPr>
        <p:spPr bwMode="auto">
          <a:xfrm>
            <a:off x="469926" y="1357313"/>
            <a:ext cx="1726960" cy="27699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n-gluon amplitude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rot="10800000" flipH="1">
            <a:off x="508993" y="1832818"/>
            <a:ext cx="3347517" cy="14511"/>
          </a:xfrm>
          <a:prstGeom prst="line">
            <a:avLst/>
          </a:prstGeom>
          <a:noFill/>
          <a:ln w="50800">
            <a:solidFill>
              <a:srgbClr val="FF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1" name="Rectangle 5"/>
          <p:cNvSpPr>
            <a:spLocks/>
          </p:cNvSpPr>
          <p:nvPr/>
        </p:nvSpPr>
        <p:spPr bwMode="auto">
          <a:xfrm>
            <a:off x="3709169" y="3330774"/>
            <a:ext cx="5170289" cy="39290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: (n-1)! non-cyclic </a:t>
            </a:r>
            <a:r>
              <a:rPr lang="en-US" sz="2500" dirty="0" err="1"/>
              <a:t>permutaions</a:t>
            </a:r>
            <a:endParaRPr lang="en-US" sz="2500" dirty="0"/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6428" y="3384352"/>
            <a:ext cx="1578322" cy="3303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634" y="2196703"/>
            <a:ext cx="6587877" cy="866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9704" name="Rectangle 8"/>
          <p:cNvSpPr>
            <a:spLocks/>
          </p:cNvSpPr>
          <p:nvPr/>
        </p:nvSpPr>
        <p:spPr bwMode="auto">
          <a:xfrm>
            <a:off x="1255738" y="4232672"/>
            <a:ext cx="5713672" cy="76944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/>
              <a:t>For </a:t>
            </a:r>
            <a:r>
              <a:rPr lang="en-US" sz="2500" dirty="0" err="1"/>
              <a:t>n</a:t>
            </a:r>
            <a:r>
              <a:rPr lang="en-US" sz="2500" dirty="0"/>
              <a:t>-gluon case,                    are the same as</a:t>
            </a:r>
          </a:p>
          <a:p>
            <a:pPr algn="l"/>
            <a:r>
              <a:rPr lang="en-US" sz="2500" dirty="0"/>
              <a:t>the Color-Ordered ones.  </a:t>
            </a: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6953" y="4321969"/>
            <a:ext cx="1875234" cy="3303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9706" name="Line 10"/>
          <p:cNvSpPr>
            <a:spLocks noChangeShapeType="1"/>
          </p:cNvSpPr>
          <p:nvPr/>
        </p:nvSpPr>
        <p:spPr bwMode="auto">
          <a:xfrm rot="10800000" flipH="1">
            <a:off x="3643312" y="2761506"/>
            <a:ext cx="2178844" cy="12279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Rectangle 11"/>
          <p:cNvSpPr>
            <a:spLocks/>
          </p:cNvSpPr>
          <p:nvPr/>
        </p:nvSpPr>
        <p:spPr bwMode="auto">
          <a:xfrm>
            <a:off x="4691435" y="1562695"/>
            <a:ext cx="1585245" cy="26161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700" dirty="0">
                <a:solidFill>
                  <a:srgbClr val="FF0000"/>
                </a:solidFill>
              </a:rPr>
              <a:t>color factor</a:t>
            </a:r>
            <a:r>
              <a:rPr lang="en-US" sz="1700" dirty="0"/>
              <a:t>: 0 or1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rot="10800000" flipH="1">
            <a:off x="4904631" y="1845097"/>
            <a:ext cx="250031" cy="357188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5929313" y="2714625"/>
            <a:ext cx="2082850" cy="0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0" name="Rectangle 14"/>
          <p:cNvSpPr>
            <a:spLocks/>
          </p:cNvSpPr>
          <p:nvPr/>
        </p:nvSpPr>
        <p:spPr bwMode="auto">
          <a:xfrm>
            <a:off x="6932786" y="1562695"/>
            <a:ext cx="1523930" cy="26161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700" dirty="0">
                <a:solidFill>
                  <a:srgbClr val="003DCC"/>
                </a:solidFill>
              </a:rPr>
              <a:t>partial amplitude</a:t>
            </a:r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rot="10800000" flipH="1">
            <a:off x="6869162" y="1893093"/>
            <a:ext cx="107156" cy="357188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2" name="Rectangle 16"/>
          <p:cNvSpPr>
            <a:spLocks/>
          </p:cNvSpPr>
          <p:nvPr/>
        </p:nvSpPr>
        <p:spPr bwMode="auto">
          <a:xfrm>
            <a:off x="1330523" y="2089547"/>
            <a:ext cx="6893719" cy="1026914"/>
          </a:xfrm>
          <a:prstGeom prst="rect">
            <a:avLst/>
          </a:prstGeom>
          <a:noFill/>
          <a:ln w="25400">
            <a:solidFill>
              <a:srgbClr val="6E05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1425402" y="1062633"/>
            <a:ext cx="7000875" cy="87510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We add </a:t>
            </a:r>
            <a:r>
              <a:rPr lang="en-US" sz="2500" dirty="0" err="1">
                <a:solidFill>
                  <a:srgbClr val="003DCC"/>
                </a:solidFill>
              </a:rPr>
              <a:t>abelian</a:t>
            </a:r>
            <a:r>
              <a:rPr lang="en-US" sz="2500" dirty="0">
                <a:solidFill>
                  <a:srgbClr val="003DCC"/>
                </a:solidFill>
              </a:rPr>
              <a:t> gluon</a:t>
            </a:r>
            <a:r>
              <a:rPr lang="en-US" sz="2500" dirty="0"/>
              <a:t> amplitudes to the U(3) gluon ones. </a:t>
            </a:r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300261" y="2402086"/>
            <a:ext cx="572948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/>
              <a:t>e.g.)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38" y="3080742"/>
            <a:ext cx="3298404" cy="848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3837" y="3098601"/>
            <a:ext cx="217661" cy="8126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63570" y="3036094"/>
            <a:ext cx="214313" cy="8784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964906" y="4196953"/>
            <a:ext cx="3804047" cy="910828"/>
            <a:chOff x="0" y="0"/>
            <a:chExt cx="3408" cy="816"/>
          </a:xfrm>
        </p:grpSpPr>
        <p:pic>
          <p:nvPicPr>
            <p:cNvPr id="3072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88"/>
              <a:ext cx="195" cy="7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16" y="0"/>
              <a:ext cx="192" cy="7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29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" y="55"/>
              <a:ext cx="3096" cy="6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8471" y="5589984"/>
            <a:ext cx="3385467" cy="785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31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3837" y="5572125"/>
            <a:ext cx="217661" cy="8126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3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51094" y="5545336"/>
            <a:ext cx="214313" cy="8784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78594" y="2411016"/>
            <a:ext cx="5491758" cy="607219"/>
            <a:chOff x="0" y="0"/>
            <a:chExt cx="4920" cy="544"/>
          </a:xfrm>
        </p:grpSpPr>
        <p:sp>
          <p:nvSpPr>
            <p:cNvPr id="30734" name="Rectangle 14"/>
            <p:cNvSpPr>
              <a:spLocks/>
            </p:cNvSpPr>
            <p:nvPr/>
          </p:nvSpPr>
          <p:spPr bwMode="auto">
            <a:xfrm>
              <a:off x="48" y="32"/>
              <a:ext cx="4824" cy="408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735" name="Picture 15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4920" cy="5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30736" name="Picture 16"/>
          <p:cNvPicPr>
            <a:picLocks noChangeAspect="1" noChangeArrowheads="1"/>
          </p:cNvPicPr>
          <p:nvPr/>
        </p:nvPicPr>
        <p:blipFill>
          <a:blip r:embed="rId8"/>
          <a:srcRect l="66948" t="8510" r="20509"/>
          <a:stretch>
            <a:fillRect/>
          </a:stretch>
        </p:blipFill>
        <p:spPr bwMode="auto">
          <a:xfrm>
            <a:off x="3158877" y="396256"/>
            <a:ext cx="536898" cy="3549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0737" name="Rectangle 17"/>
          <p:cNvSpPr>
            <a:spLocks/>
          </p:cNvSpPr>
          <p:nvPr/>
        </p:nvSpPr>
        <p:spPr bwMode="auto">
          <a:xfrm>
            <a:off x="398487" y="352723"/>
            <a:ext cx="2709044" cy="399604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1 quark line and</a:t>
            </a:r>
          </a:p>
        </p:txBody>
      </p:sp>
      <p:sp>
        <p:nvSpPr>
          <p:cNvPr id="30738" name="Rectangle 18"/>
          <p:cNvSpPr>
            <a:spLocks/>
          </p:cNvSpPr>
          <p:nvPr/>
        </p:nvSpPr>
        <p:spPr bwMode="auto">
          <a:xfrm>
            <a:off x="3757166" y="351607"/>
            <a:ext cx="1705570" cy="40183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amplitude</a:t>
            </a:r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rot="10800000" flipH="1">
            <a:off x="465460" y="796975"/>
            <a:ext cx="4892352" cy="18976"/>
          </a:xfrm>
          <a:prstGeom prst="line">
            <a:avLst/>
          </a:prstGeom>
          <a:noFill/>
          <a:ln w="50800">
            <a:solidFill>
              <a:srgbClr val="FF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0" name="Picture 2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14438" y="2455664"/>
            <a:ext cx="4209232" cy="4732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41" name="Picture 2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77666" y="3214687"/>
            <a:ext cx="2992561" cy="866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42" name="Picture 2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5358" y="4223742"/>
            <a:ext cx="2694533" cy="955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0743" name="Picture 2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080617" y="5447110"/>
            <a:ext cx="2696766" cy="848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0744" name="Line 24"/>
          <p:cNvSpPr>
            <a:spLocks noChangeShapeType="1"/>
          </p:cNvSpPr>
          <p:nvPr/>
        </p:nvSpPr>
        <p:spPr bwMode="auto">
          <a:xfrm>
            <a:off x="3429000" y="3821906"/>
            <a:ext cx="1250156" cy="0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 rot="10800000" flipH="1">
            <a:off x="2982516" y="4976069"/>
            <a:ext cx="1910953" cy="5581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 rot="10800000" flipH="1">
            <a:off x="2419945" y="6393656"/>
            <a:ext cx="2402086" cy="8930"/>
          </a:xfrm>
          <a:prstGeom prst="line">
            <a:avLst/>
          </a:prstGeom>
          <a:noFill/>
          <a:ln w="38100">
            <a:solidFill>
              <a:srgbClr val="D90B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4991696" y="4027289"/>
            <a:ext cx="3743771" cy="16744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4991696" y="5170289"/>
            <a:ext cx="3743771" cy="16744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>
            <a:off x="5080993" y="6474024"/>
            <a:ext cx="3743771" cy="16744"/>
          </a:xfrm>
          <a:prstGeom prst="line">
            <a:avLst/>
          </a:prstGeom>
          <a:noFill/>
          <a:ln w="38100">
            <a:solidFill>
              <a:srgbClr val="003D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Importance of multi-jet simulation</a:t>
            </a:r>
            <a:endParaRPr lang="en-US" b="1" dirty="0"/>
          </a:p>
        </p:txBody>
      </p:sp>
      <p:pic>
        <p:nvPicPr>
          <p:cNvPr id="11" name="Content Placeholder 10" descr="casca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4762" y="1143001"/>
            <a:ext cx="3183038" cy="3352800"/>
          </a:xfrm>
        </p:spPr>
      </p:pic>
      <p:pic>
        <p:nvPicPr>
          <p:cNvPr id="13" name="Picture 12" descr="cascad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62" y="1143001"/>
            <a:ext cx="3183038" cy="3352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676400"/>
            <a:ext cx="4634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Multi-jet </a:t>
            </a:r>
            <a:r>
              <a:rPr lang="en-US" sz="2400" dirty="0" smtClean="0"/>
              <a:t>signature appears in many </a:t>
            </a:r>
          </a:p>
          <a:p>
            <a:r>
              <a:rPr lang="en-US" sz="2400" dirty="0" smtClean="0"/>
              <a:t>New Physics (BSM) models.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66129" y="3200400"/>
            <a:ext cx="432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to simulate more hard jets.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66129" y="4034136"/>
            <a:ext cx="4159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to simulate more jets with </a:t>
            </a:r>
          </a:p>
          <a:p>
            <a:r>
              <a:rPr lang="en-US" sz="2400" dirty="0" smtClean="0"/>
              <a:t>a</a:t>
            </a:r>
            <a:r>
              <a:rPr lang="en-US" sz="2400" dirty="0" smtClean="0"/>
              <a:t> matrix element generator.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228600" y="3352800"/>
            <a:ext cx="457200" cy="309265"/>
          </a:xfrm>
          <a:prstGeom prst="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28600" y="4186536"/>
            <a:ext cx="457200" cy="309265"/>
          </a:xfrm>
          <a:prstGeom prst="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5105400"/>
            <a:ext cx="8084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Matrix element generator should  be able to generate &gt; 4 jets.</a:t>
            </a:r>
            <a:endParaRPr lang="en-US" sz="2400" b="1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12F-0290-7348-A26E-493DBAF73627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/>
          </p:cNvSpPr>
          <p:nvPr/>
        </p:nvSpPr>
        <p:spPr bwMode="auto">
          <a:xfrm>
            <a:off x="1161976" y="776883"/>
            <a:ext cx="8911828" cy="785813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>
              <a:lnSpc>
                <a:spcPct val="70000"/>
              </a:lnSpc>
            </a:pPr>
            <a:r>
              <a:rPr lang="en-US" sz="2500" dirty="0"/>
              <a:t>There are other contributions from </a:t>
            </a:r>
            <a:r>
              <a:rPr lang="en-US" sz="2500" dirty="0">
                <a:solidFill>
                  <a:srgbClr val="003DCC"/>
                </a:solidFill>
              </a:rPr>
              <a:t>propagating </a:t>
            </a:r>
            <a:r>
              <a:rPr lang="en-US" sz="2500" dirty="0" err="1">
                <a:solidFill>
                  <a:srgbClr val="003DCC"/>
                </a:solidFill>
              </a:rPr>
              <a:t>abelian</a:t>
            </a:r>
            <a:r>
              <a:rPr lang="en-US" sz="2500" dirty="0">
                <a:solidFill>
                  <a:srgbClr val="003DCC"/>
                </a:solidFill>
              </a:rPr>
              <a:t> gluons</a:t>
            </a:r>
          </a:p>
        </p:txBody>
      </p:sp>
      <p:sp>
        <p:nvSpPr>
          <p:cNvPr id="31746" name="Rectangle 2"/>
          <p:cNvSpPr>
            <a:spLocks/>
          </p:cNvSpPr>
          <p:nvPr/>
        </p:nvSpPr>
        <p:spPr bwMode="auto">
          <a:xfrm>
            <a:off x="398488" y="1857375"/>
            <a:ext cx="572948" cy="38472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 dirty="0"/>
              <a:t>e.g.)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53953" y="2461246"/>
            <a:ext cx="3893344" cy="1146348"/>
            <a:chOff x="0" y="0"/>
            <a:chExt cx="3488" cy="1026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4" y="0"/>
              <a:ext cx="3056" cy="10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4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8"/>
              <a:ext cx="152" cy="5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50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44" y="130"/>
              <a:ext cx="144" cy="5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286125" y="3326309"/>
            <a:ext cx="4179094" cy="1250156"/>
            <a:chOff x="0" y="0"/>
            <a:chExt cx="3744" cy="1120"/>
          </a:xfrm>
        </p:grpSpPr>
        <p:pic>
          <p:nvPicPr>
            <p:cNvPr id="31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0" y="0"/>
              <a:ext cx="3368" cy="11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53" name="Picture 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203"/>
              <a:ext cx="152" cy="5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54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00" y="195"/>
              <a:ext cx="144" cy="5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31755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81139" y="4564187"/>
            <a:ext cx="2281535" cy="8918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3294" y="4538514"/>
            <a:ext cx="160734" cy="5971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5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992" y="4530701"/>
            <a:ext cx="150689" cy="620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58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10818" y="5552033"/>
            <a:ext cx="2042666" cy="7612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59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1108" y="5696025"/>
            <a:ext cx="160734" cy="599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60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8041" y="5687095"/>
            <a:ext cx="152921" cy="623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61" name="Picture 1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50250" y="4597673"/>
            <a:ext cx="1559346" cy="6351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62" name="Picture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80846" y="5726162"/>
            <a:ext cx="1582787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63" name="Picture 19"/>
          <p:cNvPicPr>
            <a:picLocks noChangeAspect="1" noChangeArrowheads="1"/>
          </p:cNvPicPr>
          <p:nvPr/>
        </p:nvPicPr>
        <p:blipFill>
          <a:blip r:embed="rId10"/>
          <a:srcRect l="67596" t="18979" r="19957"/>
          <a:stretch>
            <a:fillRect/>
          </a:stretch>
        </p:blipFill>
        <p:spPr bwMode="auto">
          <a:xfrm>
            <a:off x="3192363" y="218777"/>
            <a:ext cx="554757" cy="327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1764" name="Rectangle 20"/>
          <p:cNvSpPr>
            <a:spLocks/>
          </p:cNvSpPr>
          <p:nvPr/>
        </p:nvSpPr>
        <p:spPr bwMode="auto">
          <a:xfrm>
            <a:off x="289099" y="150689"/>
            <a:ext cx="3320727" cy="462111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2 quark lines and</a:t>
            </a:r>
          </a:p>
        </p:txBody>
      </p:sp>
      <p:sp>
        <p:nvSpPr>
          <p:cNvPr id="31765" name="Rectangle 21"/>
          <p:cNvSpPr>
            <a:spLocks/>
          </p:cNvSpPr>
          <p:nvPr/>
        </p:nvSpPr>
        <p:spPr bwMode="auto">
          <a:xfrm>
            <a:off x="3776142" y="149572"/>
            <a:ext cx="1687711" cy="464344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/>
            <a:r>
              <a:rPr lang="en-US" sz="2500" dirty="0"/>
              <a:t>amplitude</a:t>
            </a:r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 rot="10800000" flipH="1">
            <a:off x="312539" y="630660"/>
            <a:ext cx="5163592" cy="2232"/>
          </a:xfrm>
          <a:prstGeom prst="line">
            <a:avLst/>
          </a:prstGeom>
          <a:noFill/>
          <a:ln w="50800">
            <a:solidFill>
              <a:srgbClr val="FF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76820" y="1723430"/>
            <a:ext cx="5982891" cy="714375"/>
            <a:chOff x="0" y="0"/>
            <a:chExt cx="5360" cy="640"/>
          </a:xfrm>
        </p:grpSpPr>
        <p:sp>
          <p:nvSpPr>
            <p:cNvPr id="31768" name="Rectangle 24"/>
            <p:cNvSpPr>
              <a:spLocks/>
            </p:cNvSpPr>
            <p:nvPr/>
          </p:nvSpPr>
          <p:spPr bwMode="auto">
            <a:xfrm>
              <a:off x="48" y="40"/>
              <a:ext cx="5264" cy="496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1769" name="Picture 25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0" y="0"/>
              <a:ext cx="5360" cy="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31770" name="Picture 26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393031" y="1825006"/>
            <a:ext cx="4161234" cy="4565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1" name="Picture 2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62570" y="2659931"/>
            <a:ext cx="2357438" cy="519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2" name="Picture 28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561580" y="3571875"/>
            <a:ext cx="1593949" cy="4911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3" name="Picture 29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28625" y="4464844"/>
            <a:ext cx="1887513" cy="7054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4" name="Picture 30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447109" y="4509492"/>
            <a:ext cx="1768078" cy="660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5" name="Picture 31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21469" y="5594449"/>
            <a:ext cx="1964531" cy="7277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76" name="Picture 3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929188" y="5581055"/>
            <a:ext cx="2481337" cy="7679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Status of ME generators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800" y="1397000"/>
          <a:ext cx="5715000" cy="15341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17600"/>
                <a:gridCol w="1117600"/>
                <a:gridCol w="1117600"/>
                <a:gridCol w="1066800"/>
                <a:gridCol w="1295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Alpgen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Sherpa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MadGraph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6 jets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10 jets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r>
                        <a:rPr lang="en-US" baseline="0" dirty="0" smtClean="0"/>
                        <a:t> jets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 jets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MSSM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r>
                        <a:rPr lang="en-US" baseline="0" dirty="0" smtClean="0"/>
                        <a:t> jets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 jets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✕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✕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 jets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 jets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392" y="3350567"/>
            <a:ext cx="8988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There is </a:t>
            </a:r>
            <a:r>
              <a:rPr lang="en-US" sz="2400" dirty="0" smtClean="0">
                <a:solidFill>
                  <a:srgbClr val="0000FF"/>
                </a:solidFill>
              </a:rPr>
              <a:t>no ME generator </a:t>
            </a:r>
            <a:r>
              <a:rPr lang="en-US" sz="2400" dirty="0" smtClean="0"/>
              <a:t>which can simulate </a:t>
            </a:r>
            <a:r>
              <a:rPr lang="en-US" sz="2400" dirty="0" smtClean="0">
                <a:solidFill>
                  <a:srgbClr val="0000FF"/>
                </a:solidFill>
              </a:rPr>
              <a:t>New Physics with &gt; 5 jets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4525833"/>
            <a:ext cx="7095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We would like to extend the ability of HEP simulations </a:t>
            </a:r>
          </a:p>
          <a:p>
            <a:r>
              <a:rPr lang="en-US" sz="2400" b="1" dirty="0" smtClean="0"/>
              <a:t>for LHC physics.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5562600" y="1397000"/>
            <a:ext cx="1219200" cy="153416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28EA-99E7-5F4B-814F-101520E8E8D6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"/>
          <p:cNvSpPr>
            <a:spLocks noGrp="1" noChangeArrowheads="1"/>
          </p:cNvSpPr>
          <p:nvPr>
            <p:ph type="title"/>
          </p:nvPr>
        </p:nvSpPr>
        <p:spPr>
          <a:xfrm>
            <a:off x="732235" y="0"/>
            <a:ext cx="7679531" cy="80367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ja-JP" sz="4000" b="1" dirty="0">
                <a:solidFill>
                  <a:srgbClr val="000000"/>
                </a:solidFill>
              </a:rPr>
              <a:t>What is MadGraph?</a:t>
            </a:r>
          </a:p>
        </p:txBody>
      </p:sp>
      <p:sp>
        <p:nvSpPr>
          <p:cNvPr id="175108" name="Rectangle 3"/>
          <p:cNvSpPr>
            <a:spLocks/>
          </p:cNvSpPr>
          <p:nvPr/>
        </p:nvSpPr>
        <p:spPr bwMode="auto">
          <a:xfrm>
            <a:off x="9465469" y="4027289"/>
            <a:ext cx="78447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ja-JP" altLang="en-US">
                <a:solidFill>
                  <a:schemeClr val="tx1"/>
                </a:solidFill>
              </a:rPr>
              <a:t>テキスト</a:t>
            </a:r>
          </a:p>
        </p:txBody>
      </p:sp>
      <p:sp>
        <p:nvSpPr>
          <p:cNvPr id="175111" name="Text Box 19"/>
          <p:cNvSpPr txBox="1">
            <a:spLocks noChangeArrowheads="1"/>
          </p:cNvSpPr>
          <p:nvPr/>
        </p:nvSpPr>
        <p:spPr bwMode="auto">
          <a:xfrm>
            <a:off x="4421312" y="6536531"/>
            <a:ext cx="291331" cy="2321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fld id="{4BAAF251-3E23-3A4D-8208-88ECEABE91D6}" type="slidenum">
              <a:rPr lang="en-US" altLang="ja-JP" sz="1300"/>
              <a:pPr/>
              <a:t>7</a:t>
            </a:fld>
            <a:endParaRPr lang="en-US" altLang="ja-JP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641934" y="1232356"/>
            <a:ext cx="52348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Matrix Element Event Generator</a:t>
            </a:r>
            <a:endParaRPr lang="en-US" sz="3000" dirty="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459080" y="1975692"/>
            <a:ext cx="3705628" cy="851669"/>
            <a:chOff x="692" y="187"/>
            <a:chExt cx="3319" cy="763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692" y="187"/>
              <a:ext cx="3319" cy="763"/>
              <a:chOff x="692" y="187"/>
              <a:chExt cx="3319" cy="763"/>
            </a:xfrm>
          </p:grpSpPr>
          <p:pic>
            <p:nvPicPr>
              <p:cNvPr id="175115" name="Picture 12"/>
              <p:cNvPicPr>
                <a:picLocks noChangeAspect="1" noChangeArrowheads="1"/>
              </p:cNvPicPr>
              <p:nvPr/>
            </p:nvPicPr>
            <p:blipFill>
              <a:blip r:embed="rId2"/>
              <a:srcRect r="71901" b="435"/>
              <a:stretch>
                <a:fillRect/>
              </a:stretch>
            </p:blipFill>
            <p:spPr bwMode="auto">
              <a:xfrm>
                <a:off x="692" y="256"/>
                <a:ext cx="1288" cy="6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175116" name="Picture 13"/>
              <p:cNvPicPr>
                <a:picLocks noChangeAspect="1" noChangeArrowheads="1"/>
              </p:cNvPicPr>
              <p:nvPr/>
            </p:nvPicPr>
            <p:blipFill>
              <a:blip r:embed="rId3"/>
              <a:srcRect r="52808"/>
              <a:stretch>
                <a:fillRect/>
              </a:stretch>
            </p:blipFill>
            <p:spPr bwMode="auto">
              <a:xfrm>
                <a:off x="2212" y="187"/>
                <a:ext cx="1799" cy="76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sp>
          <p:nvSpPr>
            <p:cNvPr id="175113" name="Rectangle 17"/>
            <p:cNvSpPr>
              <a:spLocks/>
            </p:cNvSpPr>
            <p:nvPr/>
          </p:nvSpPr>
          <p:spPr bwMode="auto">
            <a:xfrm>
              <a:off x="705" y="468"/>
              <a:ext cx="1345" cy="202"/>
            </a:xfrm>
            <a:prstGeom prst="rect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5114" name="Rectangle 18"/>
            <p:cNvSpPr>
              <a:spLocks/>
            </p:cNvSpPr>
            <p:nvPr/>
          </p:nvSpPr>
          <p:spPr bwMode="auto">
            <a:xfrm>
              <a:off x="2159" y="193"/>
              <a:ext cx="1768" cy="192"/>
            </a:xfrm>
            <a:prstGeom prst="rect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3810" y="2101185"/>
            <a:ext cx="8504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322094" y="2101185"/>
            <a:ext cx="2751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3366FF"/>
                </a:solidFill>
              </a:rPr>
              <a:t>Model</a:t>
            </a:r>
            <a:r>
              <a:rPr lang="en-US" sz="3000" dirty="0" smtClean="0"/>
              <a:t> + </a:t>
            </a:r>
            <a:r>
              <a:rPr lang="en-US" sz="3000" dirty="0" smtClean="0">
                <a:solidFill>
                  <a:srgbClr val="3366FF"/>
                </a:solidFill>
              </a:rPr>
              <a:t>process</a:t>
            </a:r>
            <a:endParaRPr lang="en-US" sz="3000" dirty="0">
              <a:solidFill>
                <a:srgbClr val="3366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3636447"/>
            <a:ext cx="6168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Feynman diagrams </a:t>
            </a:r>
            <a:r>
              <a:rPr lang="en-US" sz="3000" dirty="0" smtClean="0"/>
              <a:t>+</a:t>
            </a: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 Fortran codes for 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883021" y="3039431"/>
            <a:ext cx="458912" cy="541969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DE82-8BE9-2E42-AF83-A3170F25347A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AED0B-2783-A04A-A331-B1982DD4530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553200" y="3676821"/>
            <a:ext cx="1295400" cy="700936"/>
          </a:xfrm>
          <a:prstGeom prst="rect">
            <a:avLst/>
          </a:prstGeom>
        </p:spPr>
      </p:pic>
      <p:sp>
        <p:nvSpPr>
          <p:cNvPr id="39" name="Down Arrow 38"/>
          <p:cNvSpPr/>
          <p:nvPr/>
        </p:nvSpPr>
        <p:spPr>
          <a:xfrm>
            <a:off x="3883021" y="4304288"/>
            <a:ext cx="458912" cy="61015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641934" y="4953000"/>
            <a:ext cx="5399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solidFill>
                  <a:schemeClr val="accent3">
                    <a:lumMod val="75000"/>
                  </a:schemeClr>
                </a:solidFill>
              </a:rPr>
              <a:t>Unweighted</a:t>
            </a: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 events in LHE format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17279" y="3039431"/>
            <a:ext cx="4632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Amplitude generator (“MadGraph”)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4417279" y="4377757"/>
            <a:ext cx="3696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Event generator (MadEvent)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223810" y="5045333"/>
            <a:ext cx="107974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170082" y="1786354"/>
            <a:ext cx="8880196" cy="3928646"/>
          </a:xfrm>
          <a:prstGeom prst="rect">
            <a:avLst/>
          </a:prstGeom>
          <a:noFill/>
          <a:ln w="381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539438" y="5715000"/>
            <a:ext cx="1604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MadGraph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Usefull</a:t>
            </a:r>
            <a:r>
              <a:rPr lang="en-US" sz="3200" b="1" dirty="0" smtClean="0"/>
              <a:t> features of MadGraph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rgbClr val="0000FF"/>
                </a:solidFill>
              </a:rPr>
              <a:t>new-physics models</a:t>
            </a:r>
          </a:p>
          <a:p>
            <a:pPr marL="342900" lvl="1" indent="-342900">
              <a:buNone/>
            </a:pPr>
            <a:r>
              <a:rPr lang="en-US" sz="2000" dirty="0" smtClean="0"/>
              <a:t>         MSSM, MSSM with gravitino, Randall-</a:t>
            </a:r>
            <a:r>
              <a:rPr lang="en-US" sz="2000" dirty="0" err="1" smtClean="0"/>
              <a:t>Sundram</a:t>
            </a:r>
            <a:r>
              <a:rPr lang="en-US" sz="2000" dirty="0" smtClean="0"/>
              <a:t>, ADD, 2HDM...</a:t>
            </a:r>
          </a:p>
          <a:p>
            <a:r>
              <a:rPr lang="en-US" sz="2400" dirty="0" err="1" smtClean="0"/>
              <a:t>FeynRules</a:t>
            </a:r>
            <a:r>
              <a:rPr lang="en-US" sz="2400" dirty="0" smtClean="0"/>
              <a:t>/ALOHA: </a:t>
            </a:r>
            <a:r>
              <a:rPr lang="en-US" sz="2400" dirty="0" smtClean="0">
                <a:solidFill>
                  <a:srgbClr val="0000FF"/>
                </a:solidFill>
              </a:rPr>
              <a:t>new physics implementation by users</a:t>
            </a:r>
          </a:p>
          <a:p>
            <a:r>
              <a:rPr lang="en-US" sz="2400" dirty="0" smtClean="0"/>
              <a:t>Capable of dealing with </a:t>
            </a:r>
            <a:r>
              <a:rPr lang="en-US" sz="2400" dirty="0" err="1" smtClean="0">
                <a:solidFill>
                  <a:srgbClr val="0000FF"/>
                </a:solidFill>
              </a:rPr>
              <a:t>n</a:t>
            </a:r>
            <a:r>
              <a:rPr lang="en-US" sz="2400" dirty="0" smtClean="0">
                <a:solidFill>
                  <a:srgbClr val="0000FF"/>
                </a:solidFill>
              </a:rPr>
              <a:t>-point vertices </a:t>
            </a:r>
            <a:r>
              <a:rPr lang="en-US" sz="2400" dirty="0" smtClean="0"/>
              <a:t>(higher dim. operators)</a:t>
            </a:r>
          </a:p>
          <a:p>
            <a:r>
              <a:rPr lang="en-US" sz="2400" dirty="0" smtClean="0"/>
              <a:t>Interface to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Parton Shower </a:t>
            </a:r>
            <a:r>
              <a:rPr lang="en-US" sz="2000" dirty="0" smtClean="0"/>
              <a:t>software (PYTHIA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Detector simulators ( PGS, </a:t>
            </a:r>
            <a:r>
              <a:rPr lang="en-US" sz="2000" dirty="0" err="1" smtClean="0"/>
              <a:t>Delphes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lvl="1"/>
            <a:r>
              <a:rPr lang="en-US" sz="2000" dirty="0" smtClean="0"/>
              <a:t>Data </a:t>
            </a:r>
            <a:r>
              <a:rPr lang="en-US" sz="2000" dirty="0" err="1" smtClean="0"/>
              <a:t>analysing</a:t>
            </a:r>
            <a:r>
              <a:rPr lang="en-US" sz="2000" dirty="0" smtClean="0"/>
              <a:t> tools (</a:t>
            </a:r>
            <a:r>
              <a:rPr lang="en-US" sz="2000" dirty="0" err="1" smtClean="0"/>
              <a:t>MadAnalysis</a:t>
            </a:r>
            <a:r>
              <a:rPr lang="en-US" sz="2000" dirty="0" smtClean="0"/>
              <a:t>, ROOT)</a:t>
            </a:r>
            <a:endParaRPr lang="en-US" sz="2400" dirty="0" smtClean="0"/>
          </a:p>
          <a:p>
            <a:r>
              <a:rPr lang="en-US" sz="2400" dirty="0" smtClean="0"/>
              <a:t>Automated </a:t>
            </a:r>
            <a:r>
              <a:rPr lang="en-US" sz="2400" dirty="0" smtClean="0">
                <a:solidFill>
                  <a:srgbClr val="0000FF"/>
                </a:solidFill>
              </a:rPr>
              <a:t>NLO calculation </a:t>
            </a:r>
            <a:r>
              <a:rPr lang="en-US" sz="2400" dirty="0" smtClean="0"/>
              <a:t>(</a:t>
            </a:r>
            <a:r>
              <a:rPr lang="en-US" sz="2400" dirty="0" err="1" smtClean="0"/>
              <a:t>aMC@NLO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Simulation of </a:t>
            </a:r>
            <a:r>
              <a:rPr lang="en-US" sz="2400" dirty="0" smtClean="0">
                <a:solidFill>
                  <a:srgbClr val="0000FF"/>
                </a:solidFill>
              </a:rPr>
              <a:t>spin-3/2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0000FF"/>
                </a:solidFill>
              </a:rPr>
              <a:t>spin-2</a:t>
            </a:r>
            <a:r>
              <a:rPr lang="en-US" sz="2400" dirty="0" smtClean="0"/>
              <a:t> particles </a:t>
            </a:r>
          </a:p>
          <a:p>
            <a:pPr lvl="1">
              <a:buNone/>
            </a:pPr>
            <a:endParaRPr lang="en-US" sz="2000" dirty="0" smtClean="0"/>
          </a:p>
          <a:p>
            <a:pPr lvl="1">
              <a:buNone/>
            </a:pPr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pPr lvl="1">
              <a:buNone/>
            </a:pPr>
            <a:endParaRPr lang="en-US" sz="2000" dirty="0" smtClean="0"/>
          </a:p>
          <a:p>
            <a:pPr lvl="1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5334000"/>
            <a:ext cx="61197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MadGraph is a powerful simulation tool </a:t>
            </a:r>
          </a:p>
          <a:p>
            <a:r>
              <a:rPr lang="en-US" sz="2800" b="1" dirty="0" smtClean="0"/>
              <a:t>for new physics search at the LHC</a:t>
            </a:r>
            <a:endParaRPr lang="en-US" sz="28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485D-74DB-064B-A6B6-F01CABD0955E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9BEE-A61F-CD46-9E9A-BE6DF70661B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Limitation </a:t>
            </a:r>
            <a:r>
              <a:rPr lang="en-US" sz="4000" b="1" dirty="0" smtClean="0"/>
              <a:t>of MG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1150" y="683567"/>
            <a:ext cx="883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enerated Codes</a:t>
            </a:r>
            <a:r>
              <a:rPr lang="en-US" sz="2400" dirty="0" smtClean="0"/>
              <a:t> (&gt; 8MB) </a:t>
            </a:r>
            <a:r>
              <a:rPr lang="en-US" sz="2400" dirty="0" smtClean="0">
                <a:solidFill>
                  <a:srgbClr val="FF0000"/>
                </a:solidFill>
              </a:rPr>
              <a:t>cannot</a:t>
            </a:r>
            <a:r>
              <a:rPr lang="en-US" sz="2400" dirty="0" smtClean="0"/>
              <a:t> be </a:t>
            </a:r>
            <a:r>
              <a:rPr lang="en-US" sz="2400" dirty="0" smtClean="0">
                <a:solidFill>
                  <a:srgbClr val="0000FF"/>
                </a:solidFill>
              </a:rPr>
              <a:t>compiled </a:t>
            </a:r>
            <a:r>
              <a:rPr lang="en-US" sz="2400" dirty="0" smtClean="0"/>
              <a:t>in usual PC. </a:t>
            </a:r>
          </a:p>
        </p:txBody>
      </p:sp>
      <p:grpSp>
        <p:nvGrpSpPr>
          <p:cNvPr id="3" name="Group 29"/>
          <p:cNvGrpSpPr/>
          <p:nvPr/>
        </p:nvGrpSpPr>
        <p:grpSpPr>
          <a:xfrm>
            <a:off x="6194914" y="3040953"/>
            <a:ext cx="1949450" cy="1524000"/>
            <a:chOff x="6172200" y="2438400"/>
            <a:chExt cx="2514600" cy="1828800"/>
          </a:xfrm>
        </p:grpSpPr>
        <p:grpSp>
          <p:nvGrpSpPr>
            <p:cNvPr id="5" name="Group 13"/>
            <p:cNvGrpSpPr/>
            <p:nvPr/>
          </p:nvGrpSpPr>
          <p:grpSpPr>
            <a:xfrm>
              <a:off x="6496050" y="2577474"/>
              <a:ext cx="2019300" cy="1564838"/>
              <a:chOff x="1543050" y="4236661"/>
              <a:chExt cx="2019300" cy="1564838"/>
            </a:xfrm>
          </p:grpSpPr>
          <p:pic>
            <p:nvPicPr>
              <p:cNvPr id="20" name="Picture 19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2"/>
                  <a:stretch>
                    <a:fillRect/>
                  </a:stretch>
                </p:blipFill>
              </mc:Choice>
              <mc:Fallback>
                <p:blipFill>
                  <a:blip r:embed="rId3"/>
                  <a:stretch>
                    <a:fillRect/>
                  </a:stretch>
                </p:blipFill>
              </mc:Fallback>
            </mc:AlternateContent>
            <p:spPr>
              <a:xfrm>
                <a:off x="1543050" y="4236661"/>
                <a:ext cx="1625600" cy="419100"/>
              </a:xfrm>
              <a:prstGeom prst="rect">
                <a:avLst/>
              </a:prstGeom>
            </p:spPr>
          </p:pic>
          <p:pic>
            <p:nvPicPr>
              <p:cNvPr id="21" name="Picture 20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4"/>
                  <a:stretch>
                    <a:fillRect/>
                  </a:stretch>
                </p:blipFill>
              </mc:Choice>
              <mc:Fallback>
                <p:blipFill>
                  <a:blip r:embed="rId5"/>
                  <a:stretch>
                    <a:fillRect/>
                  </a:stretch>
                </p:blipFill>
              </mc:Fallback>
            </mc:AlternateContent>
            <p:spPr>
              <a:xfrm>
                <a:off x="1543050" y="4828401"/>
                <a:ext cx="1816100" cy="419100"/>
              </a:xfrm>
              <a:prstGeom prst="rect">
                <a:avLst/>
              </a:prstGeom>
            </p:spPr>
          </p:pic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6"/>
                  <a:stretch>
                    <a:fillRect/>
                  </a:stretch>
                </p:blipFill>
              </mc:Choice>
              <mc:Fallback>
                <p:blipFill>
                  <a:blip r:embed="rId7"/>
                  <a:stretch>
                    <a:fillRect/>
                  </a:stretch>
                </p:blipFill>
              </mc:Fallback>
            </mc:AlternateContent>
            <p:spPr>
              <a:xfrm>
                <a:off x="1543050" y="5382399"/>
                <a:ext cx="2019300" cy="419100"/>
              </a:xfrm>
              <a:prstGeom prst="rect">
                <a:avLst/>
              </a:prstGeom>
            </p:spPr>
          </p:pic>
        </p:grpSp>
        <p:cxnSp>
          <p:nvCxnSpPr>
            <p:cNvPr id="27" name="Straight Connector 26"/>
            <p:cNvCxnSpPr/>
            <p:nvPr/>
          </p:nvCxnSpPr>
          <p:spPr>
            <a:xfrm>
              <a:off x="6172200" y="2438400"/>
              <a:ext cx="2514600" cy="18288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6172200" y="2438400"/>
              <a:ext cx="2343150" cy="18288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362A-DEBD-6649-B0B6-28768E564CF2}" type="datetime4">
              <a:rPr lang="en-US" smtClean="0"/>
              <a:t>February 3, 2012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AED0B-2783-A04A-A331-B1982DD45302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" name="Group 22"/>
          <p:cNvGrpSpPr/>
          <p:nvPr/>
        </p:nvGrpSpPr>
        <p:grpSpPr>
          <a:xfrm>
            <a:off x="556115" y="1371600"/>
            <a:ext cx="5997085" cy="4364226"/>
            <a:chOff x="0" y="1992124"/>
            <a:chExt cx="5997085" cy="4364226"/>
          </a:xfrm>
        </p:grpSpPr>
        <p:sp>
          <p:nvSpPr>
            <p:cNvPr id="7" name="TextBox 6"/>
            <p:cNvSpPr txBox="1"/>
            <p:nvPr/>
          </p:nvSpPr>
          <p:spPr>
            <a:xfrm>
              <a:off x="5312282" y="301693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MB</a:t>
              </a:r>
              <a:endParaRPr lang="en-US" dirty="0"/>
            </a:p>
          </p:txBody>
        </p:sp>
        <p:grpSp>
          <p:nvGrpSpPr>
            <p:cNvPr id="9" name="Group 13"/>
            <p:cNvGrpSpPr/>
            <p:nvPr/>
          </p:nvGrpSpPr>
          <p:grpSpPr>
            <a:xfrm>
              <a:off x="0" y="2158663"/>
              <a:ext cx="5638799" cy="4197687"/>
              <a:chOff x="0" y="2158663"/>
              <a:chExt cx="6713339" cy="4699337"/>
            </a:xfrm>
          </p:grpSpPr>
          <p:pic>
            <p:nvPicPr>
              <p:cNvPr id="8" name="Picture 7" descr="filesize.eps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8"/>
                  <a:stretch>
                    <a:fillRect/>
                  </a:stretch>
                </p:blipFill>
              </mc:Choice>
              <mc:Fallback>
                <p:blipFill>
                  <a:blip r:embed="rId9"/>
                  <a:stretch>
                    <a:fillRect/>
                  </a:stretch>
                </p:blipFill>
              </mc:Fallback>
            </mc:AlternateContent>
            <p:spPr>
              <a:xfrm>
                <a:off x="0" y="2158663"/>
                <a:ext cx="6713339" cy="4699337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990600" y="2438400"/>
                <a:ext cx="5334000" cy="762000"/>
              </a:xfrm>
              <a:prstGeom prst="rect">
                <a:avLst/>
              </a:prstGeom>
              <a:solidFill>
                <a:schemeClr val="tx1">
                  <a:alpha val="49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80600" y="1992124"/>
              <a:ext cx="4899874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/>
                <a:t>The file size of codes for QCD processes</a:t>
              </a:r>
              <a:endParaRPr lang="en-US" sz="2300" dirty="0"/>
            </a:p>
          </p:txBody>
        </p:sp>
      </p:grpSp>
      <p:pic>
        <p:nvPicPr>
          <p:cNvPr id="23" name="Picture 22" descr="Screen shot 2011-05-05 at 13.28.0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7370" y="4800600"/>
            <a:ext cx="1408341" cy="9352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6509" y="5735826"/>
            <a:ext cx="6240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Divide</a:t>
            </a:r>
            <a:r>
              <a:rPr lang="en-US" sz="2800" b="1" dirty="0" smtClean="0"/>
              <a:t> the Huge code into small pieces.</a:t>
            </a:r>
            <a:endParaRPr lang="en-US" sz="2800" b="1" dirty="0"/>
          </a:p>
        </p:txBody>
      </p:sp>
      <p:sp>
        <p:nvSpPr>
          <p:cNvPr id="26" name="Right Arrow 25"/>
          <p:cNvSpPr/>
          <p:nvPr/>
        </p:nvSpPr>
        <p:spPr>
          <a:xfrm>
            <a:off x="457200" y="5833130"/>
            <a:ext cx="457200" cy="309265"/>
          </a:xfrm>
          <a:prstGeom prst="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6600"/>
        </a:solidFill>
        <a:ln>
          <a:solidFill>
            <a:srgbClr val="FF66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4167</TotalTime>
  <Words>1980</Words>
  <Application>Microsoft Macintosh PowerPoint</Application>
  <PresentationFormat>On-screen Show (4:3)</PresentationFormat>
  <Paragraphs>384</Paragraphs>
  <Slides>50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Generating multi-jet events with MadGraph</vt:lpstr>
      <vt:lpstr>LHC is running</vt:lpstr>
      <vt:lpstr>Simulation is an important tool</vt:lpstr>
      <vt:lpstr>Simulation tools for HEP</vt:lpstr>
      <vt:lpstr>Importance of multi-jet simulation</vt:lpstr>
      <vt:lpstr>Status of ME generators</vt:lpstr>
      <vt:lpstr>What is MadGraph?</vt:lpstr>
      <vt:lpstr>Usefull features of MadGraph</vt:lpstr>
      <vt:lpstr>Limitation of MG</vt:lpstr>
      <vt:lpstr>Color decomposition</vt:lpstr>
      <vt:lpstr>Slide 11</vt:lpstr>
      <vt:lpstr>Slide 12</vt:lpstr>
      <vt:lpstr>Color-Flow  basis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Divide MadGraph code for </vt:lpstr>
      <vt:lpstr>Slide 22</vt:lpstr>
      <vt:lpstr>Efficient amplitude evaluation</vt:lpstr>
      <vt:lpstr> </vt:lpstr>
      <vt:lpstr>Slide 25</vt:lpstr>
      <vt:lpstr>Re-combine color-ordered amps</vt:lpstr>
      <vt:lpstr>Multi-jet event generation </vt:lpstr>
      <vt:lpstr>Leading color summation</vt:lpstr>
      <vt:lpstr>Higher order corrections</vt:lpstr>
      <vt:lpstr>Specify needed color flows</vt:lpstr>
      <vt:lpstr>Include higher order corrections</vt:lpstr>
      <vt:lpstr>3. Results</vt:lpstr>
      <vt:lpstr>Total cross sections</vt:lpstr>
      <vt:lpstr>Slide 34</vt:lpstr>
      <vt:lpstr>Conclusion</vt:lpstr>
      <vt:lpstr>Leading order event generation</vt:lpstr>
      <vt:lpstr>LO color summation</vt:lpstr>
      <vt:lpstr>Higher order corrections</vt:lpstr>
      <vt:lpstr>Specify needed color flows</vt:lpstr>
      <vt:lpstr>Include higher order corrections</vt:lpstr>
      <vt:lpstr>Multi-channel phase space integration</vt:lpstr>
      <vt:lpstr>Channel diagrams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Manager/>
  <Company>Sokendai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Yoshitaro Takaesu</dc:creator>
  <cp:keywords/>
  <dc:description/>
  <cp:lastModifiedBy>Yoshitaro Takaesu</cp:lastModifiedBy>
  <cp:revision>267</cp:revision>
  <dcterms:created xsi:type="dcterms:W3CDTF">2012-02-02T02:24:04Z</dcterms:created>
  <dcterms:modified xsi:type="dcterms:W3CDTF">2012-02-03T06:08:40Z</dcterms:modified>
  <cp:category/>
</cp:coreProperties>
</file>